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9" r:id="rId3"/>
    <p:sldId id="257" r:id="rId4"/>
    <p:sldId id="259" r:id="rId5"/>
    <p:sldId id="260" r:id="rId6"/>
    <p:sldId id="290" r:id="rId7"/>
    <p:sldId id="283" r:id="rId8"/>
    <p:sldId id="284" r:id="rId9"/>
    <p:sldId id="285" r:id="rId10"/>
    <p:sldId id="286" r:id="rId11"/>
    <p:sldId id="262" r:id="rId12"/>
    <p:sldId id="263" r:id="rId13"/>
    <p:sldId id="287" r:id="rId14"/>
    <p:sldId id="288" r:id="rId15"/>
    <p:sldId id="289" r:id="rId16"/>
    <p:sldId id="264" r:id="rId17"/>
    <p:sldId id="280" r:id="rId18"/>
    <p:sldId id="282" r:id="rId19"/>
    <p:sldId id="269" r:id="rId20"/>
    <p:sldId id="270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mfortaa" pitchFamily="2" charset="0"/>
      <p:regular r:id="rId27"/>
      <p:bold r:id="rId28"/>
    </p:embeddedFont>
    <p:embeddedFont>
      <p:font typeface="Comfortaa Medium" pitchFamily="2" charset="0"/>
      <p:regular r:id="rId29"/>
    </p:embeddedFont>
    <p:embeddedFont>
      <p:font typeface="Nunito" pitchFamily="2" charset="77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" roundtripDataSignature="AMtx7mh23USZSVhFsWhYSvYFcxnya5Ov8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48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ECD6C1-CE52-4D55-9498-A82DDA41D1CF}">
  <a:tblStyle styleId="{53ECD6C1-CE52-4D55-9498-A82DDA41D1CF}" styleName="Table_0">
    <a:wholeTbl>
      <a:tcTxStyle b="off" i="off">
        <a:font>
          <a:latin typeface="SRH"/>
          <a:ea typeface="SRH"/>
          <a:cs typeface="SRH"/>
        </a:font>
        <a:srgbClr val="2C2E2E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 b="off" i="off">
        <a:font>
          <a:latin typeface="SRH"/>
          <a:ea typeface="SRH"/>
          <a:cs typeface="SRH"/>
        </a:font>
        <a:srgbClr val="2C2E2E"/>
      </a:tcTxStyle>
      <a:tcStyle>
        <a:tcBdr/>
        <a:fill>
          <a:solidFill>
            <a:srgbClr val="FFFFFF">
              <a:alpha val="0"/>
            </a:srgbClr>
          </a:solidFill>
        </a:fill>
      </a:tcStyle>
    </a:lastCol>
    <a:firstCol>
      <a:tcTxStyle b="off" i="off">
        <a:font>
          <a:latin typeface="SRH"/>
          <a:ea typeface="SRH"/>
          <a:cs typeface="SRH"/>
        </a:font>
        <a:srgbClr val="2C2E2E"/>
      </a:tcTxStyle>
      <a:tcStyle>
        <a:tcBdr/>
        <a:fill>
          <a:solidFill>
            <a:srgbClr val="FFFFFF">
              <a:alpha val="0"/>
            </a:srgbClr>
          </a:solidFill>
        </a:fill>
      </a:tcStyle>
    </a:firstCol>
    <a:lastRow>
      <a:tcTxStyle b="on" i="off">
        <a:font>
          <a:latin typeface="SRH"/>
          <a:ea typeface="SRH"/>
          <a:cs typeface="SRH"/>
        </a:font>
        <a:srgbClr val="2C2E2E"/>
      </a:tcTxStyle>
      <a:tcStyle>
        <a:tcBdr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SRH"/>
          <a:ea typeface="SRH"/>
          <a:cs typeface="SRH"/>
        </a:font>
        <a:srgbClr val="2C2E2E"/>
      </a:tcTxStyle>
      <a:tcStyle>
        <a:tcBdr>
          <a:bottom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AC704AE-A5D2-4DE9-9CCC-84B8DEE1AA21}" styleName="Table_1">
    <a:wholeTbl>
      <a:tcTxStyle b="off" i="off">
        <a:font>
          <a:latin typeface="SRH"/>
          <a:ea typeface="SRH"/>
          <a:cs typeface="SRH"/>
        </a:font>
        <a:srgbClr val="2C2E2E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 b="off" i="off">
        <a:font>
          <a:latin typeface="SRH"/>
          <a:ea typeface="SRH"/>
          <a:cs typeface="SRH"/>
        </a:font>
        <a:srgbClr val="2C2E2E"/>
      </a:tcTxStyle>
      <a:tcStyle>
        <a:tcBdr/>
        <a:fill>
          <a:solidFill>
            <a:srgbClr val="FFFFFF">
              <a:alpha val="0"/>
            </a:srgbClr>
          </a:solidFill>
        </a:fill>
      </a:tcStyle>
    </a:lastCol>
    <a:firstCol>
      <a:tcTxStyle b="off" i="off">
        <a:font>
          <a:latin typeface="SRH"/>
          <a:ea typeface="SRH"/>
          <a:cs typeface="SRH"/>
        </a:font>
        <a:srgbClr val="2C2E2E"/>
      </a:tcTxStyle>
      <a:tcStyle>
        <a:tcBdr/>
        <a:fill>
          <a:solidFill>
            <a:srgbClr val="FFFFFF">
              <a:alpha val="0"/>
            </a:srgbClr>
          </a:solidFill>
        </a:fill>
      </a:tcStyle>
    </a:firstCol>
    <a:lastRow>
      <a:tcTxStyle b="on" i="off">
        <a:font>
          <a:latin typeface="SRH"/>
          <a:ea typeface="SRH"/>
          <a:cs typeface="SRH"/>
        </a:font>
        <a:srgbClr val="2C2E2E"/>
      </a:tcTxStyle>
      <a:tcStyle>
        <a:tcBdr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SRH Display"/>
          <a:ea typeface="SRH Display"/>
          <a:cs typeface="SRH Display"/>
        </a:font>
        <a:srgbClr val="2C2E2E"/>
      </a:tcTxStyle>
      <a:tcStyle>
        <a:tcBdr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5"/>
    <p:restoredTop sz="81979"/>
  </p:normalViewPr>
  <p:slideViewPr>
    <p:cSldViewPr snapToGrid="0">
      <p:cViewPr varScale="1">
        <p:scale>
          <a:sx n="138" d="100"/>
          <a:sy n="138" d="100"/>
        </p:scale>
        <p:origin x="1032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Hello everyone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 name is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worked on this </a:t>
            </a:r>
            <a:r>
              <a:rPr lang="en-US" dirty="0" err="1"/>
              <a:t>prj</a:t>
            </a:r>
            <a:r>
              <a:rPr lang="en-US" dirty="0"/>
              <a:t> in  the last 4-5 weeks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" name="Google Shape;1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is our team,</a:t>
            </a:r>
            <a:endParaRPr dirty="0"/>
          </a:p>
        </p:txBody>
      </p:sp>
      <p:sp>
        <p:nvSpPr>
          <p:cNvPr id="209" name="Google Shape;2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3854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2" name="Google Shape;27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2" name="Google Shape;27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8716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15748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2" name="Google Shape;27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27883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4" name="Google Shape;30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67543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0000" lvl="1" indent="-360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—"/>
            </a:pPr>
            <a:r>
              <a:rPr lang="de-DE" sz="1200" dirty="0">
                <a:latin typeface="Comfortaa Medium" pitchFamily="2" charset="0"/>
              </a:rPr>
              <a:t>Here </a:t>
            </a:r>
            <a:r>
              <a:rPr lang="de-DE" sz="1200" dirty="0" err="1">
                <a:latin typeface="Comfortaa Medium" pitchFamily="2" charset="0"/>
              </a:rPr>
              <a:t>are</a:t>
            </a:r>
            <a:r>
              <a:rPr lang="de-DE" sz="1200" dirty="0">
                <a:latin typeface="Comfortaa Medium" pitchFamily="2" charset="0"/>
              </a:rPr>
              <a:t> </a:t>
            </a:r>
            <a:r>
              <a:rPr lang="de-DE" sz="1200" dirty="0" err="1">
                <a:latin typeface="Comfortaa Medium" pitchFamily="2" charset="0"/>
              </a:rPr>
              <a:t>some</a:t>
            </a:r>
            <a:r>
              <a:rPr lang="de-DE" sz="1200" dirty="0">
                <a:latin typeface="Comfortaa Medium" pitchFamily="2" charset="0"/>
              </a:rPr>
              <a:t> </a:t>
            </a:r>
            <a:r>
              <a:rPr lang="de-DE" sz="1200" dirty="0" err="1">
                <a:latin typeface="Comfortaa Medium" pitchFamily="2" charset="0"/>
              </a:rPr>
              <a:t>referances</a:t>
            </a:r>
            <a:r>
              <a:rPr lang="de-DE" sz="1200" dirty="0">
                <a:latin typeface="Comfortaa Medium" pitchFamily="2" charset="0"/>
              </a:rPr>
              <a:t> </a:t>
            </a:r>
            <a:r>
              <a:rPr lang="de-DE" sz="1200" dirty="0" err="1">
                <a:latin typeface="Comfortaa Medium" pitchFamily="2" charset="0"/>
              </a:rPr>
              <a:t>that</a:t>
            </a:r>
            <a:r>
              <a:rPr lang="de-DE" sz="1200" dirty="0">
                <a:latin typeface="Comfortaa Medium" pitchFamily="2" charset="0"/>
              </a:rPr>
              <a:t> </a:t>
            </a:r>
            <a:r>
              <a:rPr lang="de-DE" sz="1200" dirty="0" err="1">
                <a:latin typeface="Comfortaa Medium" pitchFamily="2" charset="0"/>
              </a:rPr>
              <a:t>were</a:t>
            </a:r>
            <a:r>
              <a:rPr lang="de-DE" sz="1200" dirty="0">
                <a:latin typeface="Comfortaa Medium" pitchFamily="2" charset="0"/>
              </a:rPr>
              <a:t> </a:t>
            </a:r>
            <a:r>
              <a:rPr lang="de-DE" sz="1200" dirty="0" err="1">
                <a:latin typeface="Comfortaa Medium" pitchFamily="2" charset="0"/>
              </a:rPr>
              <a:t>used</a:t>
            </a:r>
            <a:r>
              <a:rPr lang="de-DE" sz="1200" dirty="0">
                <a:latin typeface="Comfortaa Medium" pitchFamily="2" charset="0"/>
              </a:rPr>
              <a:t> </a:t>
            </a:r>
            <a:r>
              <a:rPr lang="de-DE" sz="1200" dirty="0" err="1">
                <a:latin typeface="Comfortaa Medium" pitchFamily="2" charset="0"/>
              </a:rPr>
              <a:t>to</a:t>
            </a:r>
            <a:r>
              <a:rPr lang="de-DE" sz="1200" dirty="0">
                <a:latin typeface="Comfortaa Medium" pitchFamily="2" charset="0"/>
              </a:rPr>
              <a:t> </a:t>
            </a:r>
            <a:r>
              <a:rPr lang="de-DE" sz="1200" dirty="0" err="1">
                <a:latin typeface="Comfortaa Medium" pitchFamily="2" charset="0"/>
              </a:rPr>
              <a:t>get</a:t>
            </a:r>
            <a:r>
              <a:rPr lang="de-DE" sz="1200" dirty="0">
                <a:latin typeface="Comfortaa Medium" pitchFamily="2" charset="0"/>
              </a:rPr>
              <a:t> </a:t>
            </a:r>
            <a:r>
              <a:rPr lang="de-DE" sz="1200" dirty="0" err="1">
                <a:latin typeface="Comfortaa Medium" pitchFamily="2" charset="0"/>
              </a:rPr>
              <a:t>information</a:t>
            </a:r>
            <a:r>
              <a:rPr lang="de-DE" sz="1200" dirty="0">
                <a:latin typeface="Comfortaa Medium" pitchFamily="2" charset="0"/>
              </a:rPr>
              <a:t> </a:t>
            </a:r>
            <a:r>
              <a:rPr lang="de-DE" sz="1200" dirty="0" err="1">
                <a:latin typeface="Comfortaa Medium" pitchFamily="2" charset="0"/>
              </a:rPr>
              <a:t>about</a:t>
            </a:r>
            <a:r>
              <a:rPr lang="de-DE" sz="1200" dirty="0">
                <a:latin typeface="Comfortaa Medium" pitchFamily="2" charset="0"/>
              </a:rPr>
              <a:t> </a:t>
            </a:r>
            <a:r>
              <a:rPr lang="de-DE" sz="1200" dirty="0" err="1">
                <a:latin typeface="Comfortaa Medium" pitchFamily="2" charset="0"/>
              </a:rPr>
              <a:t>our</a:t>
            </a:r>
            <a:r>
              <a:rPr lang="de-DE" sz="1200" dirty="0">
                <a:latin typeface="Comfortaa Medium" pitchFamily="2" charset="0"/>
              </a:rPr>
              <a:t> </a:t>
            </a:r>
            <a:r>
              <a:rPr lang="de-DE" sz="1200" dirty="0" err="1">
                <a:latin typeface="Comfortaa Medium" pitchFamily="2" charset="0"/>
              </a:rPr>
              <a:t>project</a:t>
            </a:r>
            <a:endParaRPr dirty="0"/>
          </a:p>
        </p:txBody>
      </p:sp>
      <p:sp>
        <p:nvSpPr>
          <p:cNvPr id="304" name="Google Shape;30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12262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dirty="0">
                <a:solidFill>
                  <a:srgbClr val="C0BAB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PROEJCT MANAGEMENT: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dirty="0">
                <a:solidFill>
                  <a:srgbClr val="C0BAB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is the practice of initiating, planning, executing, controlling, and closing a project in order to achieve specific goals and meet specific success criteria.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b="0" i="0" dirty="0">
              <a:solidFill>
                <a:srgbClr val="C0BAB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dirty="0">
                <a:solidFill>
                  <a:srgbClr val="C0BAB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Two aspects of the magic triangle of project management: The "magic triangle" of project management consists of three interconnected factors: TIME, COST, and RESULT.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dirty="0">
                <a:solidFill>
                  <a:srgbClr val="C0BAB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two aspects of the magic triangle are that changes in one factor will affect the other two, and that a balance must be struck between the three factors to ensure project success.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b="0" i="0" dirty="0">
              <a:solidFill>
                <a:srgbClr val="C0BAB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R" sz="1600" dirty="0">
                <a:latin typeface="Arial" panose="020B0604020202020204" pitchFamily="34" charset="0"/>
                <a:cs typeface="Arial" panose="020B0604020202020204" pitchFamily="34" charset="0"/>
              </a:rPr>
              <a:t>	1st and 2nd </a:t>
            </a:r>
            <a:r>
              <a:rPr lang="en-GR" sz="16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GOLDEN</a:t>
            </a:r>
            <a:r>
              <a:rPr lang="en-GR" sz="1600" dirty="0">
                <a:latin typeface="Arial" panose="020B0604020202020204" pitchFamily="34" charset="0"/>
                <a:cs typeface="Arial" panose="020B0604020202020204" pitchFamily="34" charset="0"/>
              </a:rPr>
              <a:t> RULES: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endParaRPr lang="en-GB" sz="2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lang="en-GB" sz="2400" dirty="0">
                <a:solidFill>
                  <a:srgbClr val="DD470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„Put everything on paper“ „Written Form“ „Documentation“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endParaRPr lang="en-GB" sz="2400" dirty="0">
              <a:solidFill>
                <a:srgbClr val="DD470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lang="en-GB" sz="4400" dirty="0">
                <a:solidFill>
                  <a:srgbClr val="DD470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Understand the business goals of your customer“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endParaRPr lang="en-GB" sz="4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endParaRPr lang="en-GB" sz="2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Project description: This is a document that outlines the key aspects of a project, including its objectives, scope, stakeholders, and timeline.</a:t>
            </a:r>
            <a:endParaRPr lang="en-G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IT lifecycle: This refers to the stages of a software or IT project, including planning, development, testing, deployment, and maintenance.</a:t>
            </a:r>
            <a:endParaRPr lang="en-G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4" name="Google Shape;31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4889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to the table of contents, here is a brief overview of the aspects we are going to discuss today,</a:t>
            </a:r>
          </a:p>
          <a:p>
            <a:r>
              <a:rPr lang="en-US" dirty="0"/>
              <a:t>Including our group presentation, problem analysis from a users standpoint, some use cases, and much more.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BE8BA1-7CE3-425B-ABEE-5C320703B71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46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If you have any more questions or would like to know even more details about our project,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will give you a few seconds to scan this QR code which links to our full project report.</a:t>
            </a:r>
            <a:endParaRPr dirty="0"/>
          </a:p>
        </p:txBody>
      </p:sp>
      <p:sp>
        <p:nvSpPr>
          <p:cNvPr id="314" name="Google Shape;31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088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is our team,</a:t>
            </a:r>
            <a:endParaRPr dirty="0"/>
          </a:p>
        </p:txBody>
      </p:sp>
      <p:sp>
        <p:nvSpPr>
          <p:cNvPr id="209" name="Google Shape;2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Now we get to the problem and see it closely as a user.</a:t>
            </a:r>
            <a:endParaRPr dirty="0"/>
          </a:p>
        </p:txBody>
      </p:sp>
      <p:sp>
        <p:nvSpPr>
          <p:cNvPr id="234" name="Google Shape;23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Initial </a:t>
            </a:r>
            <a:r>
              <a:rPr lang="en-US" dirty="0" err="1"/>
              <a:t>q&amp;a</a:t>
            </a:r>
            <a:r>
              <a:rPr lang="en-US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that, WE MEAN  the questions they get from the medical staff in order to get assistance, which is confusing especially for elderly people and time consuming for both parties.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These are challenging problems faced by both Heidelberg Clinic and patients on a daily basis, emphasizing that it is a significant issue that affects everyone.</a:t>
            </a:r>
            <a:endParaRPr dirty="0"/>
          </a:p>
        </p:txBody>
      </p:sp>
      <p:sp>
        <p:nvSpPr>
          <p:cNvPr id="242" name="Google Shape;2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Now we get to the problem and see it closely as a user.</a:t>
            </a:r>
            <a:endParaRPr dirty="0"/>
          </a:p>
        </p:txBody>
      </p:sp>
      <p:sp>
        <p:nvSpPr>
          <p:cNvPr id="234" name="Google Shape;23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2822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Now we get to the problem and see it closely as a user.</a:t>
            </a:r>
            <a:endParaRPr dirty="0"/>
          </a:p>
        </p:txBody>
      </p:sp>
      <p:sp>
        <p:nvSpPr>
          <p:cNvPr id="234" name="Google Shape;23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99692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Initial </a:t>
            </a:r>
            <a:r>
              <a:rPr lang="en-US" dirty="0" err="1"/>
              <a:t>q&amp;a</a:t>
            </a:r>
            <a:r>
              <a:rPr lang="en-US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that, WE MEAN  the questions they get from the medical staff in order to get assistance, which is confusing especially for elderly people and time consuming for both parties.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These are challenging problems faced by both Heidelberg Clinic and patients on a daily basis, emphasizing that it is a significant issue that affects everyone.</a:t>
            </a:r>
            <a:endParaRPr dirty="0"/>
          </a:p>
        </p:txBody>
      </p:sp>
      <p:sp>
        <p:nvSpPr>
          <p:cNvPr id="242" name="Google Shape;2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6148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Initial </a:t>
            </a:r>
            <a:r>
              <a:rPr lang="en-US" dirty="0" err="1"/>
              <a:t>q&amp;a</a:t>
            </a:r>
            <a:r>
              <a:rPr lang="en-US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that, WE MEAN  the questions they get from the medical staff in order to get assistance, which is confusing especially for elderly people and time consuming for both parties.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These are challenging problems faced by both Heidelberg Clinic and patients on a daily basis, emphasizing that it is a significant issue that affects everyone.</a:t>
            </a:r>
            <a:endParaRPr dirty="0"/>
          </a:p>
        </p:txBody>
      </p:sp>
      <p:sp>
        <p:nvSpPr>
          <p:cNvPr id="242" name="Google Shape;2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5677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folie Logo weiß">
  <p:cSld name="Titelfolie Logo weiß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6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7C7"/>
          </a:solidFill>
          <a:ln>
            <a:noFill/>
          </a:ln>
        </p:spPr>
      </p:sp>
      <p:sp>
        <p:nvSpPr>
          <p:cNvPr id="18" name="Google Shape;18;p36"/>
          <p:cNvSpPr txBox="1">
            <a:spLocks noGrp="1"/>
          </p:cNvSpPr>
          <p:nvPr>
            <p:ph type="subTitle" idx="1"/>
          </p:nvPr>
        </p:nvSpPr>
        <p:spPr>
          <a:xfrm>
            <a:off x="630168" y="4256282"/>
            <a:ext cx="7401024" cy="104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latin typeface="Comfortaa" pitchFamily="2" charset="0"/>
              </a:defRPr>
            </a:lvl1pPr>
            <a:lvl2pPr lvl="1" algn="ctr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/>
            </a:lvl7pPr>
            <a:lvl8pPr lvl="7" algn="ctr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 dirty="0"/>
          </a:p>
        </p:txBody>
      </p:sp>
      <p:sp>
        <p:nvSpPr>
          <p:cNvPr id="19" name="Google Shape;19;p36"/>
          <p:cNvSpPr txBox="1">
            <a:spLocks noGrp="1"/>
          </p:cNvSpPr>
          <p:nvPr>
            <p:ph type="ctrTitle"/>
          </p:nvPr>
        </p:nvSpPr>
        <p:spPr>
          <a:xfrm>
            <a:off x="630168" y="1079233"/>
            <a:ext cx="7401024" cy="3018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  <a:latin typeface="Comfortaa Medium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" name="Google Shape;20;p36"/>
          <p:cNvSpPr txBox="1">
            <a:spLocks noGrp="1"/>
          </p:cNvSpPr>
          <p:nvPr>
            <p:ph type="body" idx="3"/>
          </p:nvPr>
        </p:nvSpPr>
        <p:spPr>
          <a:xfrm>
            <a:off x="9652820" y="622144"/>
            <a:ext cx="1985963" cy="553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550"/>
              <a:buNone/>
              <a:defRPr sz="1550" b="1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550"/>
              <a:buNone/>
              <a:defRPr sz="1550" b="1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 b="1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 b="1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lvl="7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lvl="8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6"/>
          <p:cNvSpPr>
            <a:spLocks noGrp="1"/>
          </p:cNvSpPr>
          <p:nvPr>
            <p:ph type="dgm" idx="4"/>
          </p:nvPr>
        </p:nvSpPr>
        <p:spPr>
          <a:xfrm>
            <a:off x="630000" y="458084"/>
            <a:ext cx="948335" cy="73381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00"/>
              <a:buFont typeface="Arial"/>
              <a:buNone/>
              <a:defRPr sz="100" b="1" i="0" u="none" strike="noStrike" cap="none">
                <a:latin typeface="Comfortaa" pitchFamily="2" charset="0"/>
                <a:ea typeface="Comfortaa" pitchFamily="2" charset="0"/>
                <a:cs typeface="Arial"/>
                <a:sym typeface="Arial"/>
              </a:defRPr>
            </a:lvl1pPr>
            <a:lvl2pPr marR="0" lvl="1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—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7"/>
          <p:cNvSpPr/>
          <p:nvPr/>
        </p:nvSpPr>
        <p:spPr>
          <a:xfrm>
            <a:off x="1" y="2650808"/>
            <a:ext cx="12192000" cy="1143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7"/>
          <p:cNvSpPr>
            <a:spLocks noGrp="1"/>
          </p:cNvSpPr>
          <p:nvPr>
            <p:ph type="pic" idx="2"/>
          </p:nvPr>
        </p:nvSpPr>
        <p:spPr>
          <a:xfrm>
            <a:off x="1400175" y="2069783"/>
            <a:ext cx="2305050" cy="230505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" name="Google Shape;25;p37"/>
          <p:cNvSpPr>
            <a:spLocks noGrp="1"/>
          </p:cNvSpPr>
          <p:nvPr>
            <p:ph type="pic" idx="3"/>
          </p:nvPr>
        </p:nvSpPr>
        <p:spPr>
          <a:xfrm>
            <a:off x="8486775" y="2069783"/>
            <a:ext cx="2305050" cy="230505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" name="Google Shape;26;p37"/>
          <p:cNvSpPr>
            <a:spLocks noGrp="1"/>
          </p:cNvSpPr>
          <p:nvPr>
            <p:ph type="pic" idx="4"/>
          </p:nvPr>
        </p:nvSpPr>
        <p:spPr>
          <a:xfrm>
            <a:off x="4695825" y="1574483"/>
            <a:ext cx="2800350" cy="2800350"/>
          </a:xfrm>
          <a:prstGeom prst="ellipse">
            <a:avLst/>
          </a:prstGeom>
          <a:noFill/>
          <a:ln>
            <a:noFill/>
          </a:ln>
        </p:spPr>
      </p:sp>
      <p:sp>
        <p:nvSpPr>
          <p:cNvPr id="27" name="Google Shape;27;p37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2508BE6D-61A1-2447-95A0-658CD729A9C3}" type="datetime1">
              <a:rPr lang="en-US" smtClean="0"/>
              <a:t>7/12/23</a:t>
            </a:fld>
            <a:endParaRPr/>
          </a:p>
        </p:txBody>
      </p:sp>
      <p:sp>
        <p:nvSpPr>
          <p:cNvPr id="28" name="Google Shape;28;p37"/>
          <p:cNvSpPr txBox="1">
            <a:spLocks noGrp="1"/>
          </p:cNvSpPr>
          <p:nvPr>
            <p:ph type="ftr" idx="11"/>
          </p:nvPr>
        </p:nvSpPr>
        <p:spPr>
          <a:xfrm>
            <a:off x="1319842" y="6356350"/>
            <a:ext cx="64956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Fundamentals of UI &amp; UX</a:t>
            </a:r>
            <a:endParaRPr/>
          </a:p>
        </p:txBody>
      </p:sp>
      <p:sp>
        <p:nvSpPr>
          <p:cNvPr id="29" name="Google Shape;29;p37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Zwischenfolie Statements, Farbe">
  <p:cSld name="Zwischenfolie Statements, Farbe">
    <p:bg>
      <p:bgPr>
        <a:solidFill>
          <a:schemeClr val="accen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8"/>
          <p:cNvSpPr/>
          <p:nvPr/>
        </p:nvSpPr>
        <p:spPr>
          <a:xfrm>
            <a:off x="8212024" y="2802039"/>
            <a:ext cx="3989213" cy="4055962"/>
          </a:xfrm>
          <a:custGeom>
            <a:avLst/>
            <a:gdLst/>
            <a:ahLst/>
            <a:cxnLst/>
            <a:rect l="l" t="t" r="r" b="b"/>
            <a:pathLst>
              <a:path w="3989213" h="4055962" extrusionOk="0">
                <a:moveTo>
                  <a:pt x="3989213" y="0"/>
                </a:moveTo>
                <a:lnTo>
                  <a:pt x="3989213" y="2389338"/>
                </a:lnTo>
                <a:lnTo>
                  <a:pt x="3858525" y="2411278"/>
                </a:lnTo>
                <a:cubicBezTo>
                  <a:pt x="2993398" y="2575443"/>
                  <a:pt x="2647939" y="3036171"/>
                  <a:pt x="2529280" y="3871987"/>
                </a:cubicBezTo>
                <a:lnTo>
                  <a:pt x="2507974" y="4055962"/>
                </a:lnTo>
                <a:lnTo>
                  <a:pt x="0" y="4055962"/>
                </a:lnTo>
                <a:lnTo>
                  <a:pt x="22942" y="3789041"/>
                </a:lnTo>
                <a:cubicBezTo>
                  <a:pt x="290736" y="1521935"/>
                  <a:pt x="1510333" y="126899"/>
                  <a:pt x="3885074" y="4662"/>
                </a:cubicBezTo>
                <a:cubicBezTo>
                  <a:pt x="3906982" y="3233"/>
                  <a:pt x="3931449" y="1983"/>
                  <a:pt x="3957883" y="933"/>
                </a:cubicBezTo>
                <a:close/>
              </a:path>
            </a:pathLst>
          </a:custGeom>
          <a:solidFill>
            <a:srgbClr val="EDECEB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38"/>
          <p:cNvSpPr txBox="1">
            <a:spLocks noGrp="1"/>
          </p:cNvSpPr>
          <p:nvPr>
            <p:ph type="title"/>
          </p:nvPr>
        </p:nvSpPr>
        <p:spPr>
          <a:xfrm>
            <a:off x="360000" y="2329132"/>
            <a:ext cx="11472946" cy="398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8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A6443CC5-2408-7D47-8594-F0D0469C1E1D}" type="datetime1">
              <a:rPr lang="en-US" smtClean="0"/>
              <a:t>7/12/23</a:t>
            </a:fld>
            <a:endParaRPr/>
          </a:p>
        </p:txBody>
      </p:sp>
      <p:sp>
        <p:nvSpPr>
          <p:cNvPr id="34" name="Google Shape;34;p38"/>
          <p:cNvSpPr txBox="1">
            <a:spLocks noGrp="1"/>
          </p:cNvSpPr>
          <p:nvPr>
            <p:ph type="ftr" idx="11"/>
          </p:nvPr>
        </p:nvSpPr>
        <p:spPr>
          <a:xfrm>
            <a:off x="1319842" y="6356350"/>
            <a:ext cx="64956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Fundamentals of UI &amp; UX</a:t>
            </a:r>
            <a:endParaRPr/>
          </a:p>
        </p:txBody>
      </p:sp>
      <p:sp>
        <p:nvSpPr>
          <p:cNvPr id="35" name="Google Shape;35;p38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55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55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55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55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55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55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55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55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55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36" name="Google Shape;36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77358" y="358969"/>
            <a:ext cx="950656" cy="737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/1 Inhalt auf warm grey">
  <p:cSld name="1/1 Inhalt auf warm gre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9"/>
          <p:cNvSpPr/>
          <p:nvPr/>
        </p:nvSpPr>
        <p:spPr>
          <a:xfrm>
            <a:off x="0" y="1406106"/>
            <a:ext cx="12192000" cy="5451894"/>
          </a:xfrm>
          <a:prstGeom prst="rect">
            <a:avLst/>
          </a:prstGeom>
          <a:solidFill>
            <a:srgbClr val="EDEC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39"/>
          <p:cNvSpPr/>
          <p:nvPr/>
        </p:nvSpPr>
        <p:spPr>
          <a:xfrm>
            <a:off x="8202787" y="2802039"/>
            <a:ext cx="3989213" cy="4055962"/>
          </a:xfrm>
          <a:custGeom>
            <a:avLst/>
            <a:gdLst/>
            <a:ahLst/>
            <a:cxnLst/>
            <a:rect l="l" t="t" r="r" b="b"/>
            <a:pathLst>
              <a:path w="3989213" h="4055962" extrusionOk="0">
                <a:moveTo>
                  <a:pt x="3989213" y="0"/>
                </a:moveTo>
                <a:lnTo>
                  <a:pt x="3989213" y="2389338"/>
                </a:lnTo>
                <a:lnTo>
                  <a:pt x="3858525" y="2411278"/>
                </a:lnTo>
                <a:cubicBezTo>
                  <a:pt x="2993398" y="2575443"/>
                  <a:pt x="2647939" y="3036171"/>
                  <a:pt x="2529280" y="3871987"/>
                </a:cubicBezTo>
                <a:lnTo>
                  <a:pt x="2507974" y="4055962"/>
                </a:lnTo>
                <a:lnTo>
                  <a:pt x="0" y="4055962"/>
                </a:lnTo>
                <a:lnTo>
                  <a:pt x="22942" y="3789041"/>
                </a:lnTo>
                <a:cubicBezTo>
                  <a:pt x="290736" y="1521935"/>
                  <a:pt x="1510333" y="126899"/>
                  <a:pt x="3885074" y="4662"/>
                </a:cubicBezTo>
                <a:cubicBezTo>
                  <a:pt x="3906982" y="3233"/>
                  <a:pt x="3931449" y="1983"/>
                  <a:pt x="3957883" y="933"/>
                </a:cubicBezTo>
                <a:close/>
              </a:path>
            </a:pathLst>
          </a:custGeom>
          <a:solidFill>
            <a:srgbClr val="E6E3E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39"/>
          <p:cNvSpPr txBox="1">
            <a:spLocks noGrp="1"/>
          </p:cNvSpPr>
          <p:nvPr>
            <p:ph type="title"/>
          </p:nvPr>
        </p:nvSpPr>
        <p:spPr>
          <a:xfrm>
            <a:off x="359999" y="358969"/>
            <a:ext cx="9158400" cy="83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9"/>
          <p:cNvSpPr txBox="1">
            <a:spLocks noGrp="1"/>
          </p:cNvSpPr>
          <p:nvPr>
            <p:ph type="body" idx="1"/>
          </p:nvPr>
        </p:nvSpPr>
        <p:spPr>
          <a:xfrm>
            <a:off x="359400" y="1728000"/>
            <a:ext cx="9158400" cy="42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—"/>
              <a:defRPr/>
            </a:lvl2pPr>
            <a:lvl3pPr marL="1371600" lvl="2" indent="-3429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228600" algn="l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marL="3657600" lvl="7" indent="-228600" algn="l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9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30AF210F-8996-2B48-8E8F-8385EE1A777D}" type="datetime1">
              <a:rPr lang="en-US" smtClean="0"/>
              <a:t>7/12/23</a:t>
            </a:fld>
            <a:endParaRPr/>
          </a:p>
        </p:txBody>
      </p:sp>
      <p:sp>
        <p:nvSpPr>
          <p:cNvPr id="43" name="Google Shape;43;p39"/>
          <p:cNvSpPr txBox="1">
            <a:spLocks noGrp="1"/>
          </p:cNvSpPr>
          <p:nvPr>
            <p:ph type="ftr" idx="11"/>
          </p:nvPr>
        </p:nvSpPr>
        <p:spPr>
          <a:xfrm>
            <a:off x="1319842" y="6356350"/>
            <a:ext cx="64956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Fundamentals of UI &amp; UX</a:t>
            </a:r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folie Logo Farbe">
  <p:cSld name="Titelfolie Logo Farbe">
    <p:bg>
      <p:bgPr>
        <a:solidFill>
          <a:schemeClr val="l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7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D7C7"/>
          </a:solidFill>
          <a:ln>
            <a:noFill/>
          </a:ln>
        </p:spPr>
      </p:sp>
      <p:sp>
        <p:nvSpPr>
          <p:cNvPr id="185" name="Google Shape;185;p57"/>
          <p:cNvSpPr txBox="1">
            <a:spLocks noGrp="1"/>
          </p:cNvSpPr>
          <p:nvPr>
            <p:ph type="subTitle" idx="1"/>
          </p:nvPr>
        </p:nvSpPr>
        <p:spPr>
          <a:xfrm>
            <a:off x="630168" y="4256282"/>
            <a:ext cx="7401024" cy="104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</a:defRPr>
            </a:lvl1pPr>
            <a:lvl2pPr lvl="1" algn="ctr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/>
            </a:lvl7pPr>
            <a:lvl8pPr lvl="7" algn="ctr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6" name="Google Shape;186;p57"/>
          <p:cNvSpPr txBox="1">
            <a:spLocks noGrp="1"/>
          </p:cNvSpPr>
          <p:nvPr>
            <p:ph type="ctrTitle"/>
          </p:nvPr>
        </p:nvSpPr>
        <p:spPr>
          <a:xfrm>
            <a:off x="630168" y="1079233"/>
            <a:ext cx="7401024" cy="3018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57"/>
          <p:cNvSpPr txBox="1">
            <a:spLocks noGrp="1"/>
          </p:cNvSpPr>
          <p:nvPr>
            <p:ph type="body" idx="3"/>
          </p:nvPr>
        </p:nvSpPr>
        <p:spPr>
          <a:xfrm>
            <a:off x="9652820" y="622144"/>
            <a:ext cx="1985963" cy="553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550"/>
              <a:buNone/>
              <a:defRPr sz="1550" b="1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550"/>
              <a:buNone/>
              <a:defRPr sz="1550" b="1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 b="1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 b="1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lvl="7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lvl="8" indent="-22860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None/>
              <a:defRPr sz="155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r Titel" type="titleOnly">
  <p:cSld name="TITLE_ONLY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8"/>
          <p:cNvSpPr txBox="1">
            <a:spLocks noGrp="1"/>
          </p:cNvSpPr>
          <p:nvPr>
            <p:ph type="title"/>
          </p:nvPr>
        </p:nvSpPr>
        <p:spPr>
          <a:xfrm>
            <a:off x="360000" y="358969"/>
            <a:ext cx="9157663" cy="83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58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B9DF82E1-1A58-6641-B2E8-C27213FF2870}" type="datetime1">
              <a:rPr lang="en-US" smtClean="0"/>
              <a:t>7/12/23</a:t>
            </a:fld>
            <a:endParaRPr/>
          </a:p>
        </p:txBody>
      </p:sp>
      <p:sp>
        <p:nvSpPr>
          <p:cNvPr id="191" name="Google Shape;191;p58"/>
          <p:cNvSpPr txBox="1">
            <a:spLocks noGrp="1"/>
          </p:cNvSpPr>
          <p:nvPr>
            <p:ph type="ftr" idx="11"/>
          </p:nvPr>
        </p:nvSpPr>
        <p:spPr>
          <a:xfrm>
            <a:off x="1319842" y="6356350"/>
            <a:ext cx="64956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Fundamentals of UI &amp; UX</a:t>
            </a:r>
            <a:endParaRPr/>
          </a:p>
        </p:txBody>
      </p:sp>
      <p:sp>
        <p:nvSpPr>
          <p:cNvPr id="192" name="Google Shape;192;p58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r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9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DF89FF23-BF00-5640-91FE-53C1BA9DE67A}" type="datetime1">
              <a:rPr lang="en-US" smtClean="0"/>
              <a:t>7/12/23</a:t>
            </a:fld>
            <a:endParaRPr/>
          </a:p>
        </p:txBody>
      </p:sp>
      <p:sp>
        <p:nvSpPr>
          <p:cNvPr id="195" name="Google Shape;195;p59"/>
          <p:cNvSpPr txBox="1">
            <a:spLocks noGrp="1"/>
          </p:cNvSpPr>
          <p:nvPr>
            <p:ph type="ftr" idx="11"/>
          </p:nvPr>
        </p:nvSpPr>
        <p:spPr>
          <a:xfrm>
            <a:off x="1319842" y="6356350"/>
            <a:ext cx="64956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Fundamentals of UI &amp; UX</a:t>
            </a:r>
            <a:endParaRPr/>
          </a:p>
        </p:txBody>
      </p:sp>
      <p:sp>
        <p:nvSpPr>
          <p:cNvPr id="196" name="Google Shape;196;p59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E39D5-4E7C-4DE1-946F-BFBD70BE0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BCFB-DCC0-F548-9822-CEE840110D6B}" type="datetime1">
              <a:rPr lang="en-US" smtClean="0"/>
              <a:t>7/12/23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91887-30F2-48D4-A483-91E74FE5B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Fundamentals of UI &amp; UX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FF4D3-FAD5-4218-9E7C-57C766B3D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9353" y="6282531"/>
            <a:ext cx="645919" cy="365125"/>
          </a:xfrm>
        </p:spPr>
        <p:txBody>
          <a:bodyPr/>
          <a:lstStyle>
            <a:lvl1pPr>
              <a:defRPr sz="2000" b="1">
                <a:solidFill>
                  <a:schemeClr val="tx1"/>
                </a:solidFill>
              </a:defRPr>
            </a:lvl1pPr>
          </a:lstStyle>
          <a:p>
            <a:fld id="{2745C2C1-43AE-4748-AE73-76A74359E3A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7D8D7DC-BCAC-4AAC-B351-785AC609DD3C}"/>
              </a:ext>
            </a:extLst>
          </p:cNvPr>
          <p:cNvCxnSpPr>
            <a:cxnSpLocks/>
          </p:cNvCxnSpPr>
          <p:nvPr userDrawn="1"/>
        </p:nvCxnSpPr>
        <p:spPr>
          <a:xfrm>
            <a:off x="11870041" y="6379926"/>
            <a:ext cx="0" cy="1703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310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5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550" b="1" i="0" u="none" strike="noStrike" cap="none">
                <a:solidFill>
                  <a:srgbClr val="6D737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550" b="1" i="0" u="none" strike="noStrike" cap="none">
                <a:solidFill>
                  <a:srgbClr val="6D737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550" b="1" i="0" u="none" strike="noStrike" cap="none">
                <a:solidFill>
                  <a:srgbClr val="6D737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550" b="1" i="0" u="none" strike="noStrike" cap="none">
                <a:solidFill>
                  <a:srgbClr val="6D737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550" b="1" i="0" u="none" strike="noStrike" cap="none">
                <a:solidFill>
                  <a:srgbClr val="6D737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550" b="1" i="0" u="none" strike="noStrike" cap="none">
                <a:solidFill>
                  <a:srgbClr val="6D737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550" b="1" i="0" u="none" strike="noStrike" cap="none">
                <a:solidFill>
                  <a:srgbClr val="6D737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550" b="1" i="0" u="none" strike="noStrike" cap="none">
                <a:solidFill>
                  <a:srgbClr val="6D737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550" b="1" i="0" u="none" strike="noStrike" cap="none">
                <a:solidFill>
                  <a:srgbClr val="6D737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1" name="Google Shape;11;p35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rgbClr val="6D7373"/>
                </a:solidFill>
                <a:latin typeface="Comfortaa" pitchFamily="2" charset="0"/>
                <a:ea typeface="Comfortaa" pitchFamily="2" charset="0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EA582DC-C6EF-8C4F-AAC8-EBDFA6170C44}" type="datetime1">
              <a:rPr lang="en-US" smtClean="0"/>
              <a:t>7/12/23</a:t>
            </a:fld>
            <a:endParaRPr lang="en-GR"/>
          </a:p>
        </p:txBody>
      </p:sp>
      <p:sp>
        <p:nvSpPr>
          <p:cNvPr id="12" name="Google Shape;12;p35"/>
          <p:cNvSpPr txBox="1">
            <a:spLocks noGrp="1"/>
          </p:cNvSpPr>
          <p:nvPr>
            <p:ph type="ftr" idx="11"/>
          </p:nvPr>
        </p:nvSpPr>
        <p:spPr>
          <a:xfrm>
            <a:off x="1319842" y="6356350"/>
            <a:ext cx="64956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rgbClr val="6D7373"/>
                </a:solidFill>
                <a:latin typeface="Comfortaa" pitchFamily="2" charset="0"/>
                <a:ea typeface="Comfortaa" pitchFamily="2" charset="0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/>
              <a:t>Fundamentals of UI &amp; UX</a:t>
            </a:r>
            <a:endParaRPr lang="en-GR"/>
          </a:p>
        </p:txBody>
      </p:sp>
      <p:sp>
        <p:nvSpPr>
          <p:cNvPr id="13" name="Google Shape;13;p35"/>
          <p:cNvSpPr txBox="1">
            <a:spLocks noGrp="1"/>
          </p:cNvSpPr>
          <p:nvPr>
            <p:ph type="body" idx="1"/>
          </p:nvPr>
        </p:nvSpPr>
        <p:spPr>
          <a:xfrm>
            <a:off x="359400" y="1728000"/>
            <a:ext cx="9157663" cy="42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—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4" name="Google Shape;14;p35"/>
          <p:cNvSpPr txBox="1">
            <a:spLocks noGrp="1"/>
          </p:cNvSpPr>
          <p:nvPr>
            <p:ph type="title"/>
          </p:nvPr>
        </p:nvSpPr>
        <p:spPr>
          <a:xfrm>
            <a:off x="360000" y="358969"/>
            <a:ext cx="9157663" cy="83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5" name="Google Shape;15;p35"/>
          <p:cNvSpPr/>
          <p:nvPr/>
        </p:nvSpPr>
        <p:spPr>
          <a:xfrm>
            <a:off x="10878555" y="361156"/>
            <a:ext cx="948335" cy="733815"/>
          </a:xfrm>
          <a:custGeom>
            <a:avLst/>
            <a:gdLst/>
            <a:ahLst/>
            <a:cxnLst/>
            <a:rect l="l" t="t" r="r" b="b"/>
            <a:pathLst>
              <a:path w="948335" h="733815" extrusionOk="0">
                <a:moveTo>
                  <a:pt x="619905" y="599045"/>
                </a:moveTo>
                <a:lnTo>
                  <a:pt x="708360" y="599045"/>
                </a:lnTo>
                <a:lnTo>
                  <a:pt x="708360" y="175"/>
                </a:lnTo>
                <a:lnTo>
                  <a:pt x="619905" y="175"/>
                </a:lnTo>
                <a:lnTo>
                  <a:pt x="619905" y="599045"/>
                </a:lnTo>
                <a:close/>
                <a:moveTo>
                  <a:pt x="811823" y="196963"/>
                </a:moveTo>
                <a:cubicBezTo>
                  <a:pt x="795196" y="196154"/>
                  <a:pt x="774500" y="196963"/>
                  <a:pt x="753805" y="199399"/>
                </a:cubicBezTo>
                <a:lnTo>
                  <a:pt x="753805" y="281323"/>
                </a:lnTo>
                <a:cubicBezTo>
                  <a:pt x="831702" y="281323"/>
                  <a:pt x="860105" y="292732"/>
                  <a:pt x="860105" y="364907"/>
                </a:cubicBezTo>
                <a:lnTo>
                  <a:pt x="860105" y="599045"/>
                </a:lnTo>
                <a:lnTo>
                  <a:pt x="948560" y="599045"/>
                </a:lnTo>
                <a:lnTo>
                  <a:pt x="948560" y="353981"/>
                </a:lnTo>
                <a:cubicBezTo>
                  <a:pt x="948560" y="263505"/>
                  <a:pt x="897033" y="200209"/>
                  <a:pt x="811823" y="196963"/>
                </a:cubicBezTo>
                <a:close/>
                <a:moveTo>
                  <a:pt x="208777" y="199800"/>
                </a:moveTo>
                <a:cubicBezTo>
                  <a:pt x="114634" y="204671"/>
                  <a:pt x="72849" y="267152"/>
                  <a:pt x="72849" y="366560"/>
                </a:cubicBezTo>
                <a:lnTo>
                  <a:pt x="72849" y="567022"/>
                </a:lnTo>
                <a:cubicBezTo>
                  <a:pt x="72849" y="625455"/>
                  <a:pt x="61073" y="650613"/>
                  <a:pt x="225" y="651830"/>
                </a:cubicBezTo>
                <a:lnTo>
                  <a:pt x="225" y="732932"/>
                </a:lnTo>
                <a:cubicBezTo>
                  <a:pt x="7525" y="734156"/>
                  <a:pt x="19288" y="734156"/>
                  <a:pt x="25376" y="733742"/>
                </a:cubicBezTo>
                <a:cubicBezTo>
                  <a:pt x="119907" y="728068"/>
                  <a:pt x="161297" y="665179"/>
                  <a:pt x="161297" y="566989"/>
                </a:cubicBezTo>
                <a:lnTo>
                  <a:pt x="161297" y="366527"/>
                </a:lnTo>
                <a:cubicBezTo>
                  <a:pt x="161297" y="307693"/>
                  <a:pt x="172257" y="282943"/>
                  <a:pt x="233520" y="281732"/>
                </a:cubicBezTo>
                <a:lnTo>
                  <a:pt x="233520" y="200209"/>
                </a:lnTo>
                <a:cubicBezTo>
                  <a:pt x="226622" y="199399"/>
                  <a:pt x="214859" y="199399"/>
                  <a:pt x="208777" y="199800"/>
                </a:cubicBezTo>
                <a:close/>
                <a:moveTo>
                  <a:pt x="480210" y="199800"/>
                </a:moveTo>
                <a:cubicBezTo>
                  <a:pt x="386483" y="204671"/>
                  <a:pt x="344283" y="267560"/>
                  <a:pt x="344283" y="366560"/>
                </a:cubicBezTo>
                <a:lnTo>
                  <a:pt x="344283" y="599045"/>
                </a:lnTo>
                <a:lnTo>
                  <a:pt x="432731" y="599045"/>
                </a:lnTo>
                <a:lnTo>
                  <a:pt x="432731" y="366527"/>
                </a:lnTo>
                <a:cubicBezTo>
                  <a:pt x="432731" y="308094"/>
                  <a:pt x="444507" y="282943"/>
                  <a:pt x="505362" y="281732"/>
                </a:cubicBezTo>
                <a:lnTo>
                  <a:pt x="505362" y="200209"/>
                </a:lnTo>
                <a:cubicBezTo>
                  <a:pt x="498055" y="199399"/>
                  <a:pt x="486292" y="199399"/>
                  <a:pt x="480210" y="1998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70" r:id="rId5"/>
    <p:sldLayoutId id="2147483671" r:id="rId6"/>
    <p:sldLayoutId id="2147483672" r:id="rId7"/>
    <p:sldLayoutId id="2147483673" r:id="rId8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omfortaa Medium" pitchFamily="2" charset="0"/>
          <a:ea typeface="Comfortaa Medium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omfortaa Medium" pitchFamily="2" charset="0"/>
          <a:ea typeface="Comfortaa Medium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7680">
          <p15:clr>
            <a:srgbClr val="F26B43"/>
          </p15:clr>
        </p15:guide>
        <p15:guide id="3" pos="226">
          <p15:clr>
            <a:srgbClr val="F26B43"/>
          </p15:clr>
        </p15:guide>
        <p15:guide id="4" pos="7453">
          <p15:clr>
            <a:srgbClr val="F26B43"/>
          </p15:clr>
        </p15:guide>
        <p15:guide id="5" orient="horz">
          <p15:clr>
            <a:srgbClr val="F26B43"/>
          </p15:clr>
        </p15:guide>
        <p15:guide id="6" orient="horz" pos="4320">
          <p15:clr>
            <a:srgbClr val="F26B43"/>
          </p15:clr>
        </p15:guide>
        <p15:guide id="7" orient="horz" pos="1088">
          <p15:clr>
            <a:srgbClr val="F26B43"/>
          </p15:clr>
        </p15:guide>
        <p15:guide id="8" orient="horz" pos="3753">
          <p15:clr>
            <a:srgbClr val="F26B43"/>
          </p15:clr>
        </p15:guide>
        <p15:guide id="9" orient="horz" pos="690">
          <p15:clr>
            <a:srgbClr val="F26B43"/>
          </p15:clr>
        </p15:guide>
        <p15:guide id="10" pos="599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erywellmind.com/the-importance-of-mental-health-for-wellbeing-5207938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ncbi.nlm.nih.gov/pmc/articles/PMC3822658/" TargetMode="External"/><Relationship Id="rId4" Type="http://schemas.openxmlformats.org/officeDocument/2006/relationships/hyperlink" Target="https://uxplanet.org/5-essential-ux-rules-for-dialog-design-4de258c22116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1" descr="Ein Bild, das Person, Mann, Laptop, sitzend enthält.&#10;&#10;Automatisch generierte Beschreibu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2000" contrast="44000"/>
                    </a14:imgEffect>
                  </a14:imgLayer>
                </a14:imgProps>
              </a:ext>
            </a:extLst>
          </a:blip>
          <a:srcRect t="7812" b="7813"/>
          <a:stretch/>
        </p:blipFill>
        <p:spPr>
          <a:xfrm>
            <a:off x="0" y="0"/>
            <a:ext cx="12204357" cy="6870357"/>
          </a:xfrm>
          <a:prstGeom prst="rect">
            <a:avLst/>
          </a:prstGeom>
          <a:solidFill>
            <a:srgbClr val="FDD7C7"/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02" name="Google Shape;202;p1"/>
          <p:cNvSpPr/>
          <p:nvPr/>
        </p:nvSpPr>
        <p:spPr>
          <a:xfrm>
            <a:off x="0" y="1929487"/>
            <a:ext cx="6239665" cy="4928513"/>
          </a:xfrm>
          <a:custGeom>
            <a:avLst/>
            <a:gdLst/>
            <a:ahLst/>
            <a:cxnLst/>
            <a:rect l="l" t="t" r="r" b="b"/>
            <a:pathLst>
              <a:path w="6239665" h="4928513" extrusionOk="0">
                <a:moveTo>
                  <a:pt x="343733" y="1"/>
                </a:moveTo>
                <a:lnTo>
                  <a:pt x="363365" y="454"/>
                </a:lnTo>
                <a:lnTo>
                  <a:pt x="391501" y="1"/>
                </a:lnTo>
                <a:cubicBezTo>
                  <a:pt x="574027" y="-6"/>
                  <a:pt x="748982" y="4008"/>
                  <a:pt x="913851" y="12035"/>
                </a:cubicBezTo>
                <a:cubicBezTo>
                  <a:pt x="3765486" y="120637"/>
                  <a:pt x="5666021" y="1924912"/>
                  <a:pt x="6190318" y="4641670"/>
                </a:cubicBezTo>
                <a:lnTo>
                  <a:pt x="6239665" y="4928513"/>
                </a:lnTo>
                <a:lnTo>
                  <a:pt x="2549806" y="4928513"/>
                </a:lnTo>
                <a:lnTo>
                  <a:pt x="2495430" y="4786236"/>
                </a:lnTo>
                <a:cubicBezTo>
                  <a:pt x="2118161" y="3890405"/>
                  <a:pt x="1345158" y="3534960"/>
                  <a:pt x="45385" y="3413227"/>
                </a:cubicBezTo>
                <a:lnTo>
                  <a:pt x="0" y="3409750"/>
                </a:lnTo>
                <a:lnTo>
                  <a:pt x="0" y="5528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0975" tIns="45475" rIns="90975" bIns="454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"/>
          <p:cNvSpPr txBox="1">
            <a:spLocks noGrp="1"/>
          </p:cNvSpPr>
          <p:nvPr>
            <p:ph type="subTitle" idx="1"/>
          </p:nvPr>
        </p:nvSpPr>
        <p:spPr>
          <a:xfrm>
            <a:off x="630168" y="4256282"/>
            <a:ext cx="7401024" cy="2144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GB" b="0" dirty="0"/>
              <a:t>Future Concept of the SRH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endParaRPr lang="en-GB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GB" dirty="0" err="1"/>
              <a:t>Akshata</a:t>
            </a:r>
            <a:r>
              <a:rPr lang="en-GB" dirty="0"/>
              <a:t> Naik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GB" dirty="0" err="1"/>
              <a:t>Chinmayee</a:t>
            </a:r>
            <a:r>
              <a:rPr lang="en-GB" dirty="0"/>
              <a:t> Joshi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GB" dirty="0" err="1"/>
              <a:t>Fragkiadakis</a:t>
            </a:r>
            <a:r>
              <a:rPr lang="en-GB" dirty="0"/>
              <a:t> Andreas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GB" dirty="0"/>
              <a:t>Sahana Nayaka </a:t>
            </a:r>
            <a:r>
              <a:rPr lang="en-GB" dirty="0" err="1"/>
              <a:t>Govindappa</a:t>
            </a:r>
            <a:r>
              <a:rPr lang="en-GB" dirty="0"/>
              <a:t> </a:t>
            </a:r>
            <a:r>
              <a:rPr lang="en-GB" dirty="0" err="1"/>
              <a:t>Premakumari</a:t>
            </a:r>
            <a:endParaRPr lang="en-GB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endParaRPr lang="en-GB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endParaRPr lang="en-GB" dirty="0"/>
          </a:p>
        </p:txBody>
      </p:sp>
      <p:sp>
        <p:nvSpPr>
          <p:cNvPr id="204" name="Google Shape;204;p1"/>
          <p:cNvSpPr txBox="1">
            <a:spLocks noGrp="1"/>
          </p:cNvSpPr>
          <p:nvPr>
            <p:ph type="ctrTitle"/>
          </p:nvPr>
        </p:nvSpPr>
        <p:spPr>
          <a:xfrm>
            <a:off x="630167" y="1496291"/>
            <a:ext cx="9713368" cy="2601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br>
              <a:rPr lang="de-DE" sz="5400" dirty="0"/>
            </a:br>
            <a:r>
              <a:rPr lang="de-DE" sz="5400" b="0" dirty="0"/>
              <a:t>Happy Fox – UI &amp;UX Project</a:t>
            </a:r>
            <a:br>
              <a:rPr lang="de-DE" sz="5400" b="0" dirty="0"/>
            </a:br>
            <a:r>
              <a:rPr lang="de-DE" sz="5400" b="0" dirty="0"/>
              <a:t>Status </a:t>
            </a:r>
            <a:r>
              <a:rPr lang="de-DE" sz="5400" b="0" dirty="0" err="1"/>
              <a:t>Presentation</a:t>
            </a:r>
            <a:endParaRPr sz="5400" b="0" dirty="0"/>
          </a:p>
        </p:txBody>
      </p:sp>
      <p:sp>
        <p:nvSpPr>
          <p:cNvPr id="205" name="Google Shape;205;p1"/>
          <p:cNvSpPr/>
          <p:nvPr/>
        </p:nvSpPr>
        <p:spPr>
          <a:xfrm>
            <a:off x="628506" y="457200"/>
            <a:ext cx="948335" cy="733815"/>
          </a:xfrm>
          <a:custGeom>
            <a:avLst/>
            <a:gdLst/>
            <a:ahLst/>
            <a:cxnLst/>
            <a:rect l="l" t="t" r="r" b="b"/>
            <a:pathLst>
              <a:path w="948335" h="733815" extrusionOk="0">
                <a:moveTo>
                  <a:pt x="619905" y="599045"/>
                </a:moveTo>
                <a:lnTo>
                  <a:pt x="708360" y="599045"/>
                </a:lnTo>
                <a:lnTo>
                  <a:pt x="708360" y="175"/>
                </a:lnTo>
                <a:lnTo>
                  <a:pt x="619905" y="175"/>
                </a:lnTo>
                <a:lnTo>
                  <a:pt x="619905" y="599045"/>
                </a:lnTo>
                <a:close/>
                <a:moveTo>
                  <a:pt x="811823" y="196963"/>
                </a:moveTo>
                <a:cubicBezTo>
                  <a:pt x="795196" y="196154"/>
                  <a:pt x="774500" y="196963"/>
                  <a:pt x="753805" y="199399"/>
                </a:cubicBezTo>
                <a:lnTo>
                  <a:pt x="753805" y="281323"/>
                </a:lnTo>
                <a:cubicBezTo>
                  <a:pt x="831702" y="281323"/>
                  <a:pt x="860105" y="292732"/>
                  <a:pt x="860105" y="364907"/>
                </a:cubicBezTo>
                <a:lnTo>
                  <a:pt x="860105" y="599045"/>
                </a:lnTo>
                <a:lnTo>
                  <a:pt x="948560" y="599045"/>
                </a:lnTo>
                <a:lnTo>
                  <a:pt x="948560" y="353981"/>
                </a:lnTo>
                <a:cubicBezTo>
                  <a:pt x="948560" y="263505"/>
                  <a:pt x="897033" y="200209"/>
                  <a:pt x="811823" y="196963"/>
                </a:cubicBezTo>
                <a:close/>
                <a:moveTo>
                  <a:pt x="208777" y="199800"/>
                </a:moveTo>
                <a:cubicBezTo>
                  <a:pt x="114634" y="204671"/>
                  <a:pt x="72849" y="267152"/>
                  <a:pt x="72849" y="366560"/>
                </a:cubicBezTo>
                <a:lnTo>
                  <a:pt x="72849" y="567022"/>
                </a:lnTo>
                <a:cubicBezTo>
                  <a:pt x="72849" y="625455"/>
                  <a:pt x="61073" y="650613"/>
                  <a:pt x="225" y="651830"/>
                </a:cubicBezTo>
                <a:lnTo>
                  <a:pt x="225" y="732932"/>
                </a:lnTo>
                <a:cubicBezTo>
                  <a:pt x="7525" y="734156"/>
                  <a:pt x="19288" y="734156"/>
                  <a:pt x="25376" y="733742"/>
                </a:cubicBezTo>
                <a:cubicBezTo>
                  <a:pt x="119907" y="728068"/>
                  <a:pt x="161297" y="665179"/>
                  <a:pt x="161297" y="566989"/>
                </a:cubicBezTo>
                <a:lnTo>
                  <a:pt x="161297" y="366527"/>
                </a:lnTo>
                <a:cubicBezTo>
                  <a:pt x="161297" y="307693"/>
                  <a:pt x="172257" y="282943"/>
                  <a:pt x="233520" y="281732"/>
                </a:cubicBezTo>
                <a:lnTo>
                  <a:pt x="233520" y="200209"/>
                </a:lnTo>
                <a:cubicBezTo>
                  <a:pt x="226622" y="199399"/>
                  <a:pt x="214859" y="199399"/>
                  <a:pt x="208777" y="199800"/>
                </a:cubicBezTo>
                <a:close/>
                <a:moveTo>
                  <a:pt x="480210" y="199800"/>
                </a:moveTo>
                <a:cubicBezTo>
                  <a:pt x="386483" y="204671"/>
                  <a:pt x="344283" y="267560"/>
                  <a:pt x="344283" y="366560"/>
                </a:cubicBezTo>
                <a:lnTo>
                  <a:pt x="344283" y="599045"/>
                </a:lnTo>
                <a:lnTo>
                  <a:pt x="432731" y="599045"/>
                </a:lnTo>
                <a:lnTo>
                  <a:pt x="432731" y="366527"/>
                </a:lnTo>
                <a:cubicBezTo>
                  <a:pt x="432731" y="308094"/>
                  <a:pt x="444507" y="282943"/>
                  <a:pt x="505362" y="281732"/>
                </a:cubicBezTo>
                <a:lnTo>
                  <a:pt x="505362" y="200209"/>
                </a:lnTo>
                <a:cubicBezTo>
                  <a:pt x="498055" y="199399"/>
                  <a:pt x="486292" y="199399"/>
                  <a:pt x="480210" y="19980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4C6E3893-D559-8B40-A8E6-2BB3B2145968}" type="datetime1">
              <a:rPr lang="en-US" smtClean="0"/>
              <a:t>7/12/23</a:t>
            </a:fld>
            <a:endParaRPr dirty="0"/>
          </a:p>
        </p:txBody>
      </p:sp>
      <p:sp>
        <p:nvSpPr>
          <p:cNvPr id="216" name="Google Shape;216;p2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10</a:t>
            </a:fld>
            <a:endParaRPr>
              <a:latin typeface="Comfortaa Medium" pitchFamily="2" charset="0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588ACAD-BA3E-88A1-53D2-459C5FDC690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  <p:pic>
        <p:nvPicPr>
          <p:cNvPr id="22" name="Google Shape;212;p2">
            <a:extLst>
              <a:ext uri="{FF2B5EF4-FFF2-40B4-BE49-F238E27FC236}">
                <a16:creationId xmlns:a16="http://schemas.microsoft.com/office/drawing/2014/main" id="{F6A840E8-1AA9-A94A-17F1-2C9F17ACC70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/>
          <a:srcRect l="15721" r="15721"/>
          <a:stretch/>
        </p:blipFill>
        <p:spPr>
          <a:xfrm>
            <a:off x="3883948" y="2396998"/>
            <a:ext cx="1719687" cy="1670943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" name="Google Shape;217;p2">
            <a:extLst>
              <a:ext uri="{FF2B5EF4-FFF2-40B4-BE49-F238E27FC236}">
                <a16:creationId xmlns:a16="http://schemas.microsoft.com/office/drawing/2014/main" id="{DEA4E7C4-5AE3-95D1-C01E-B46EA9A9DF0D}"/>
              </a:ext>
            </a:extLst>
          </p:cNvPr>
          <p:cNvSpPr/>
          <p:nvPr/>
        </p:nvSpPr>
        <p:spPr>
          <a:xfrm>
            <a:off x="3573110" y="4460840"/>
            <a:ext cx="2341361" cy="1245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Anna </a:t>
            </a:r>
          </a:p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>
                <a:solidFill>
                  <a:schemeClr val="tx1"/>
                </a:solidFill>
                <a:latin typeface="Comfortaa" pitchFamily="2" charset="0"/>
                <a:ea typeface="Play"/>
                <a:cs typeface="Play"/>
                <a:sym typeface="Play"/>
              </a:rPr>
              <a:t>Immigrant University Student, Age 19</a:t>
            </a:r>
            <a:endParaRPr sz="1700" b="1" dirty="0">
              <a:solidFill>
                <a:schemeClr val="tx1"/>
              </a:solidFill>
              <a:latin typeface="Comfortaa Medium" pitchFamily="2" charset="0"/>
            </a:endParaRPr>
          </a:p>
        </p:txBody>
      </p:sp>
      <p:pic>
        <p:nvPicPr>
          <p:cNvPr id="24" name="Google Shape;212;p2">
            <a:extLst>
              <a:ext uri="{FF2B5EF4-FFF2-40B4-BE49-F238E27FC236}">
                <a16:creationId xmlns:a16="http://schemas.microsoft.com/office/drawing/2014/main" id="{383FC8CC-A0BA-E383-9567-300FC3131862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l="15729" r="15729"/>
          <a:stretch/>
        </p:blipFill>
        <p:spPr>
          <a:xfrm>
            <a:off x="6614558" y="2379987"/>
            <a:ext cx="1719687" cy="1670943"/>
          </a:xfrm>
          <a:prstGeom prst="ellipse">
            <a:avLst/>
          </a:prstGeom>
          <a:noFill/>
          <a:ln>
            <a:noFill/>
          </a:ln>
        </p:spPr>
      </p:pic>
      <p:sp>
        <p:nvSpPr>
          <p:cNvPr id="25" name="Google Shape;217;p2">
            <a:extLst>
              <a:ext uri="{FF2B5EF4-FFF2-40B4-BE49-F238E27FC236}">
                <a16:creationId xmlns:a16="http://schemas.microsoft.com/office/drawing/2014/main" id="{30BD5396-A0E7-A9D2-320D-B3143F93DDF1}"/>
              </a:ext>
            </a:extLst>
          </p:cNvPr>
          <p:cNvSpPr/>
          <p:nvPr/>
        </p:nvSpPr>
        <p:spPr>
          <a:xfrm>
            <a:off x="6485249" y="4461002"/>
            <a:ext cx="1965216" cy="93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Emily</a:t>
            </a:r>
          </a:p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>
                <a:solidFill>
                  <a:schemeClr val="tx1"/>
                </a:solidFill>
                <a:latin typeface="Comfortaa Medium" pitchFamily="2" charset="0"/>
              </a:rPr>
              <a:t>Housewife, </a:t>
            </a:r>
          </a:p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>
                <a:solidFill>
                  <a:schemeClr val="tx1"/>
                </a:solidFill>
                <a:latin typeface="Comfortaa Medium" pitchFamily="2" charset="0"/>
              </a:rPr>
              <a:t>Age 38</a:t>
            </a:r>
            <a:endParaRPr sz="1700" b="1" dirty="0">
              <a:solidFill>
                <a:schemeClr val="tx1"/>
              </a:solidFill>
              <a:latin typeface="Comfortaa Medium" pitchFamily="2" charset="0"/>
            </a:endParaRPr>
          </a:p>
        </p:txBody>
      </p:sp>
      <p:pic>
        <p:nvPicPr>
          <p:cNvPr id="26" name="Google Shape;212;p2">
            <a:extLst>
              <a:ext uri="{FF2B5EF4-FFF2-40B4-BE49-F238E27FC236}">
                <a16:creationId xmlns:a16="http://schemas.microsoft.com/office/drawing/2014/main" id="{62BF8011-95A8-A997-A128-EEAAEC7DAF68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5"/>
          <a:srcRect l="381" t="-932" r="-381" b="3562"/>
          <a:stretch/>
        </p:blipFill>
        <p:spPr>
          <a:xfrm>
            <a:off x="9345168" y="2380964"/>
            <a:ext cx="1719687" cy="1674467"/>
          </a:xfrm>
          <a:prstGeom prst="ellipse">
            <a:avLst/>
          </a:prstGeom>
          <a:noFill/>
          <a:ln>
            <a:noFill/>
          </a:ln>
        </p:spPr>
      </p:pic>
      <p:sp>
        <p:nvSpPr>
          <p:cNvPr id="27" name="Google Shape;217;p2">
            <a:extLst>
              <a:ext uri="{FF2B5EF4-FFF2-40B4-BE49-F238E27FC236}">
                <a16:creationId xmlns:a16="http://schemas.microsoft.com/office/drawing/2014/main" id="{F7ED4604-88D3-B192-C3A9-F74895A1C1E7}"/>
              </a:ext>
            </a:extLst>
          </p:cNvPr>
          <p:cNvSpPr/>
          <p:nvPr/>
        </p:nvSpPr>
        <p:spPr>
          <a:xfrm>
            <a:off x="9215859" y="4461002"/>
            <a:ext cx="1965216" cy="1245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Alex </a:t>
            </a:r>
          </a:p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>
                <a:solidFill>
                  <a:schemeClr val="tx1"/>
                </a:solidFill>
                <a:latin typeface="Comfortaa" pitchFamily="2" charset="0"/>
                <a:ea typeface="Play"/>
                <a:cs typeface="Play"/>
                <a:sym typeface="Play"/>
              </a:rPr>
              <a:t>Veteran Senior Citizen, </a:t>
            </a:r>
          </a:p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>
                <a:solidFill>
                  <a:schemeClr val="tx1"/>
                </a:solidFill>
                <a:latin typeface="Comfortaa" pitchFamily="2" charset="0"/>
                <a:ea typeface="Play"/>
                <a:cs typeface="Play"/>
                <a:sym typeface="Play"/>
              </a:rPr>
              <a:t>Age 65</a:t>
            </a:r>
            <a:endParaRPr sz="1700" b="1" dirty="0">
              <a:solidFill>
                <a:schemeClr val="tx1"/>
              </a:solidFill>
              <a:latin typeface="Comfortaa Medium" pitchFamily="2" charset="0"/>
            </a:endParaRPr>
          </a:p>
        </p:txBody>
      </p:sp>
      <p:pic>
        <p:nvPicPr>
          <p:cNvPr id="30" name="Google Shape;212;p2">
            <a:extLst>
              <a:ext uri="{FF2B5EF4-FFF2-40B4-BE49-F238E27FC236}">
                <a16:creationId xmlns:a16="http://schemas.microsoft.com/office/drawing/2014/main" id="{CFD288F2-FF53-32FC-3079-CE1C0310B38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/>
          <a:srcRect l="6392" t="441" r="46514" b="-441"/>
          <a:stretch/>
        </p:blipFill>
        <p:spPr>
          <a:xfrm>
            <a:off x="1177427" y="2327360"/>
            <a:ext cx="1656221" cy="1734976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" name="Google Shape;217;p2">
            <a:extLst>
              <a:ext uri="{FF2B5EF4-FFF2-40B4-BE49-F238E27FC236}">
                <a16:creationId xmlns:a16="http://schemas.microsoft.com/office/drawing/2014/main" id="{79845BB8-87FE-A582-0173-E7AEE89599B0}"/>
              </a:ext>
            </a:extLst>
          </p:cNvPr>
          <p:cNvSpPr/>
          <p:nvPr/>
        </p:nvSpPr>
        <p:spPr>
          <a:xfrm>
            <a:off x="895891" y="4460840"/>
            <a:ext cx="2219292" cy="93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Fabian</a:t>
            </a:r>
          </a:p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>
                <a:solidFill>
                  <a:schemeClr val="tx1"/>
                </a:solidFill>
                <a:latin typeface="Comfortaa Medium" pitchFamily="2" charset="0"/>
              </a:rPr>
              <a:t>Software Engineer, </a:t>
            </a:r>
          </a:p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>
                <a:solidFill>
                  <a:schemeClr val="tx1"/>
                </a:solidFill>
                <a:latin typeface="Comfortaa Medium" pitchFamily="2" charset="0"/>
              </a:rPr>
              <a:t>Age 30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0ED520-6589-F27E-5DB6-8212DF0E5326}"/>
              </a:ext>
            </a:extLst>
          </p:cNvPr>
          <p:cNvSpPr txBox="1">
            <a:spLocks/>
          </p:cNvSpPr>
          <p:nvPr/>
        </p:nvSpPr>
        <p:spPr>
          <a:xfrm>
            <a:off x="539882" y="609293"/>
            <a:ext cx="9157663" cy="83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4400" dirty="0">
                <a:solidFill>
                  <a:srgbClr val="DF4807"/>
                </a:solidFill>
                <a:latin typeface="Comfortaa Medium" pitchFamily="2" charset="0"/>
                <a:ea typeface="Play"/>
                <a:cs typeface="Play"/>
              </a:rPr>
              <a:t>Personas</a:t>
            </a:r>
            <a:endParaRPr lang="en-GR" dirty="0"/>
          </a:p>
        </p:txBody>
      </p:sp>
    </p:spTree>
    <p:extLst>
      <p:ext uri="{BB962C8B-B14F-4D97-AF65-F5344CB8AC3E}">
        <p14:creationId xmlns:p14="http://schemas.microsoft.com/office/powerpoint/2010/main" val="2209471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"/>
          <p:cNvSpPr txBox="1">
            <a:spLocks noGrp="1"/>
          </p:cNvSpPr>
          <p:nvPr>
            <p:ph type="title"/>
          </p:nvPr>
        </p:nvSpPr>
        <p:spPr>
          <a:xfrm>
            <a:off x="360000" y="2329132"/>
            <a:ext cx="11472946" cy="398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de-DE" dirty="0">
                <a:latin typeface="Comfortaa Medium" pitchFamily="2" charset="0"/>
              </a:rPr>
              <a:t>2.2 The POVs:</a:t>
            </a:r>
            <a:br>
              <a:rPr lang="de-DE" dirty="0">
                <a:latin typeface="Comfortaa Medium" pitchFamily="2" charset="0"/>
              </a:rPr>
            </a:br>
            <a:br>
              <a:rPr lang="de-DE" dirty="0">
                <a:latin typeface="Comfortaa Medium" pitchFamily="2" charset="0"/>
              </a:rPr>
            </a:br>
            <a:r>
              <a:rPr lang="de-DE" sz="3600" dirty="0">
                <a:latin typeface="Comfortaa Medium" pitchFamily="2" charset="0"/>
              </a:rPr>
              <a:t>Understanding </a:t>
            </a:r>
            <a:r>
              <a:rPr lang="de-DE" sz="3600" dirty="0" err="1">
                <a:latin typeface="Comfortaa Medium" pitchFamily="2" charset="0"/>
              </a:rPr>
              <a:t>the</a:t>
            </a:r>
            <a:r>
              <a:rPr lang="de-DE" sz="3600" dirty="0">
                <a:latin typeface="Comfortaa Medium" pitchFamily="2" charset="0"/>
              </a:rPr>
              <a:t> </a:t>
            </a:r>
            <a:r>
              <a:rPr lang="de-DE" sz="3600" dirty="0" err="1">
                <a:latin typeface="Comfortaa Medium" pitchFamily="2" charset="0"/>
              </a:rPr>
              <a:t>points</a:t>
            </a:r>
            <a:r>
              <a:rPr lang="de-DE" sz="3600" dirty="0">
                <a:latin typeface="Comfortaa Medium" pitchFamily="2" charset="0"/>
              </a:rPr>
              <a:t> </a:t>
            </a:r>
            <a:r>
              <a:rPr lang="de-DE" sz="3600" dirty="0" err="1">
                <a:latin typeface="Comfortaa Medium" pitchFamily="2" charset="0"/>
              </a:rPr>
              <a:t>of</a:t>
            </a:r>
            <a:r>
              <a:rPr lang="de-DE" sz="3600" dirty="0">
                <a:latin typeface="Comfortaa Medium" pitchFamily="2" charset="0"/>
              </a:rPr>
              <a:t> </a:t>
            </a:r>
            <a:r>
              <a:rPr lang="de-DE" sz="3600" dirty="0" err="1">
                <a:latin typeface="Comfortaa Medium" pitchFamily="2" charset="0"/>
              </a:rPr>
              <a:t>view</a:t>
            </a:r>
            <a:r>
              <a:rPr lang="de-DE" sz="3600" dirty="0">
                <a:latin typeface="Comfortaa Medium" pitchFamily="2" charset="0"/>
              </a:rPr>
              <a:t>, </a:t>
            </a:r>
            <a:r>
              <a:rPr lang="de-DE" sz="3600" dirty="0" err="1">
                <a:latin typeface="Comfortaa Medium" pitchFamily="2" charset="0"/>
              </a:rPr>
              <a:t>from</a:t>
            </a:r>
            <a:r>
              <a:rPr lang="de-DE" sz="3600" dirty="0">
                <a:latin typeface="Comfortaa Medium" pitchFamily="2" charset="0"/>
              </a:rPr>
              <a:t> </a:t>
            </a:r>
            <a:r>
              <a:rPr lang="de-DE" sz="3600" dirty="0" err="1">
                <a:latin typeface="Comfortaa Medium" pitchFamily="2" charset="0"/>
              </a:rPr>
              <a:t>the</a:t>
            </a:r>
            <a:r>
              <a:rPr lang="de-DE" sz="3600" dirty="0">
                <a:latin typeface="Comfortaa Medium" pitchFamily="2" charset="0"/>
              </a:rPr>
              <a:t> </a:t>
            </a:r>
            <a:r>
              <a:rPr lang="de-DE" sz="3600" dirty="0" err="1">
                <a:latin typeface="Comfortaa Medium" pitchFamily="2" charset="0"/>
              </a:rPr>
              <a:t>users</a:t>
            </a:r>
            <a:r>
              <a:rPr lang="de-DE" sz="3600" dirty="0">
                <a:latin typeface="Comfortaa Medium" pitchFamily="2" charset="0"/>
              </a:rPr>
              <a:t> </a:t>
            </a:r>
            <a:r>
              <a:rPr lang="de-DE" sz="3600" dirty="0" err="1">
                <a:latin typeface="Comfortaa Medium" pitchFamily="2" charset="0"/>
              </a:rPr>
              <a:t>side</a:t>
            </a:r>
            <a:r>
              <a:rPr lang="de-DE" sz="3600" dirty="0">
                <a:latin typeface="Comfortaa Medium" pitchFamily="2" charset="0"/>
              </a:rPr>
              <a:t>.</a:t>
            </a:r>
            <a:endParaRPr dirty="0">
              <a:latin typeface="Comfortaa Medium" pitchFamily="2" charset="0"/>
            </a:endParaRPr>
          </a:p>
        </p:txBody>
      </p:sp>
      <p:sp>
        <p:nvSpPr>
          <p:cNvPr id="267" name="Google Shape;267;p7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21149ED2-0A06-7F42-9867-019D4763D0C8}" type="datetime1">
              <a:rPr lang="en-US" smtClean="0"/>
              <a:t>7/12/23</a:t>
            </a:fld>
            <a:endParaRPr/>
          </a:p>
        </p:txBody>
      </p:sp>
      <p:sp>
        <p:nvSpPr>
          <p:cNvPr id="269" name="Google Shape;269;p7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11</a:t>
            </a:fld>
            <a:endParaRPr>
              <a:latin typeface="Comfortaa Medium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EE2FD8D-6C6E-FBDF-5C07-DAD5BF8F17E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8"/>
          <p:cNvSpPr txBox="1">
            <a:spLocks noGrp="1"/>
          </p:cNvSpPr>
          <p:nvPr>
            <p:ph type="title"/>
          </p:nvPr>
        </p:nvSpPr>
        <p:spPr>
          <a:xfrm>
            <a:off x="359999" y="358969"/>
            <a:ext cx="9158400" cy="83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de-DE" dirty="0">
                <a:latin typeface="Comfortaa Medium" pitchFamily="2" charset="0"/>
              </a:rPr>
              <a:t>The POVs Description	</a:t>
            </a:r>
            <a:endParaRPr dirty="0">
              <a:latin typeface="Comfortaa Medium" pitchFamily="2" charset="0"/>
            </a:endParaRPr>
          </a:p>
        </p:txBody>
      </p:sp>
      <p:sp>
        <p:nvSpPr>
          <p:cNvPr id="275" name="Google Shape;275;p8"/>
          <p:cNvSpPr txBox="1">
            <a:spLocks noGrp="1"/>
          </p:cNvSpPr>
          <p:nvPr>
            <p:ph type="body" idx="1"/>
          </p:nvPr>
        </p:nvSpPr>
        <p:spPr>
          <a:xfrm>
            <a:off x="367645" y="1991084"/>
            <a:ext cx="4291258" cy="3803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—"/>
            </a:pP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I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need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 mental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health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app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that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reminds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me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to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take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short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breaks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during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work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.</a:t>
            </a:r>
          </a:p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—"/>
            </a:pP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I'm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looking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for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resources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in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the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app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to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manage stress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caused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by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high-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pressure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deadlines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and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excessive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workload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.</a:t>
            </a:r>
          </a:p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—"/>
            </a:pP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I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would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like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self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-care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reminders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and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suggestions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tailored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to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my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preferences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and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interests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.</a:t>
            </a:r>
          </a:p>
        </p:txBody>
      </p:sp>
      <p:sp>
        <p:nvSpPr>
          <p:cNvPr id="276" name="Google Shape;276;p8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9DB1323A-78B2-D148-AEFD-71CB8111F0B3}" type="datetime1">
              <a:rPr lang="en-US" smtClean="0"/>
              <a:t>7/12/23</a:t>
            </a:fld>
            <a:endParaRPr/>
          </a:p>
        </p:txBody>
      </p:sp>
      <p:sp>
        <p:nvSpPr>
          <p:cNvPr id="278" name="Google Shape;278;p8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12</a:t>
            </a:fld>
            <a:endParaRPr/>
          </a:p>
        </p:txBody>
      </p:sp>
      <p:sp>
        <p:nvSpPr>
          <p:cNvPr id="279" name="Google Shape;279;p8"/>
          <p:cNvSpPr txBox="1"/>
          <p:nvPr/>
        </p:nvSpPr>
        <p:spPr>
          <a:xfrm>
            <a:off x="6831724" y="1991085"/>
            <a:ext cx="4655055" cy="450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60000" marR="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</a:pPr>
            <a:r>
              <a:rPr lang="en-US" sz="1800" b="0" i="0" u="none" strike="noStrike" cap="none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I want stress management techniques to cope with the challenges of adjusting to a new culture and language.</a:t>
            </a:r>
          </a:p>
          <a:p>
            <a:pPr marL="360000" marR="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</a:pPr>
            <a:r>
              <a:rPr lang="en-US" sz="1800" b="0" i="0" u="none" strike="noStrike" cap="none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I need calming exercises and activities in the app to manage anxiety.</a:t>
            </a:r>
          </a:p>
          <a:p>
            <a:pPr marL="360000" marR="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</a:pPr>
            <a:r>
              <a:rPr lang="en-US" sz="1800" b="0" i="0" u="none" strike="noStrike" cap="none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I want to connect with others facing similar challenges through community forums or support groups within the app.</a:t>
            </a:r>
          </a:p>
        </p:txBody>
      </p:sp>
      <p:sp>
        <p:nvSpPr>
          <p:cNvPr id="280" name="Google Shape;280;p8"/>
          <p:cNvSpPr txBox="1"/>
          <p:nvPr/>
        </p:nvSpPr>
        <p:spPr>
          <a:xfrm>
            <a:off x="367645" y="1462672"/>
            <a:ext cx="1293532" cy="384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de-DE" sz="24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Fabian</a:t>
            </a:r>
            <a:r>
              <a:rPr lang="de-DE" sz="2400" b="0" dirty="0">
                <a:solidFill>
                  <a:schemeClr val="accent1"/>
                </a:solidFill>
                <a:latin typeface="Comfortaa Medium" pitchFamily="2" charset="0"/>
                <a:sym typeface="Arial"/>
              </a:rPr>
              <a:t>:</a:t>
            </a:r>
            <a:endParaRPr dirty="0">
              <a:latin typeface="Comfortaa Medium" pitchFamily="2" charset="0"/>
            </a:endParaRPr>
          </a:p>
        </p:txBody>
      </p:sp>
      <p:sp>
        <p:nvSpPr>
          <p:cNvPr id="281" name="Google Shape;281;p8"/>
          <p:cNvSpPr txBox="1"/>
          <p:nvPr/>
        </p:nvSpPr>
        <p:spPr>
          <a:xfrm>
            <a:off x="7195521" y="1462673"/>
            <a:ext cx="1293532" cy="384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de-DE" sz="24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Anna</a:t>
            </a:r>
            <a:r>
              <a:rPr lang="de-DE" sz="2400" b="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/>
          </a:p>
        </p:txBody>
      </p:sp>
      <p:pic>
        <p:nvPicPr>
          <p:cNvPr id="282" name="Google Shape;282;p8"/>
          <p:cNvPicPr preferRelativeResize="0"/>
          <p:nvPr/>
        </p:nvPicPr>
        <p:blipFill rotWithShape="1">
          <a:blip r:embed="rId3"/>
          <a:srcRect t="2190" b="2190"/>
          <a:stretch/>
        </p:blipFill>
        <p:spPr>
          <a:xfrm>
            <a:off x="4831332" y="1462672"/>
            <a:ext cx="1057890" cy="105789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83" name="Google Shape;283;p8"/>
          <p:cNvPicPr preferRelativeResize="0"/>
          <p:nvPr/>
        </p:nvPicPr>
        <p:blipFill rotWithShape="1">
          <a:blip r:embed="rId4"/>
          <a:srcRect l="741" r="741"/>
          <a:stretch/>
        </p:blipFill>
        <p:spPr>
          <a:xfrm>
            <a:off x="10766465" y="1462672"/>
            <a:ext cx="1057890" cy="105789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33B4DE-DBF2-2540-CEF5-D0F0940B8AF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8"/>
          <p:cNvSpPr txBox="1">
            <a:spLocks noGrp="1"/>
          </p:cNvSpPr>
          <p:nvPr>
            <p:ph type="title"/>
          </p:nvPr>
        </p:nvSpPr>
        <p:spPr>
          <a:xfrm>
            <a:off x="359999" y="358969"/>
            <a:ext cx="9158400" cy="83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de-DE" dirty="0">
                <a:latin typeface="Comfortaa Medium" pitchFamily="2" charset="0"/>
              </a:rPr>
              <a:t>The POVs Description	</a:t>
            </a:r>
            <a:endParaRPr dirty="0">
              <a:latin typeface="Comfortaa Medium" pitchFamily="2" charset="0"/>
            </a:endParaRPr>
          </a:p>
        </p:txBody>
      </p:sp>
      <p:sp>
        <p:nvSpPr>
          <p:cNvPr id="275" name="Google Shape;275;p8"/>
          <p:cNvSpPr txBox="1">
            <a:spLocks noGrp="1"/>
          </p:cNvSpPr>
          <p:nvPr>
            <p:ph type="body" idx="1"/>
          </p:nvPr>
        </p:nvSpPr>
        <p:spPr>
          <a:xfrm>
            <a:off x="367645" y="1991084"/>
            <a:ext cx="4291258" cy="499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—"/>
            </a:pP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I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need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 mental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health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app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that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offers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relaxation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techniques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like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guided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meditations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and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breathing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exercises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to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help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me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prioritize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self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-care.</a:t>
            </a:r>
          </a:p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—"/>
            </a:pP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I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want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access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to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resources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that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help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me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find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moments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of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relaxation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and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self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-care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during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my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busy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day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, such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as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quick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self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-care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activities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or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mini-break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suggestions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.</a:t>
            </a:r>
          </a:p>
        </p:txBody>
      </p:sp>
      <p:sp>
        <p:nvSpPr>
          <p:cNvPr id="276" name="Google Shape;276;p8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9DB1323A-78B2-D148-AEFD-71CB8111F0B3}" type="datetime1">
              <a:rPr lang="en-US" smtClean="0"/>
              <a:t>7/12/23</a:t>
            </a:fld>
            <a:endParaRPr/>
          </a:p>
        </p:txBody>
      </p:sp>
      <p:sp>
        <p:nvSpPr>
          <p:cNvPr id="278" name="Google Shape;278;p8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13</a:t>
            </a:fld>
            <a:endParaRPr/>
          </a:p>
        </p:txBody>
      </p:sp>
      <p:sp>
        <p:nvSpPr>
          <p:cNvPr id="279" name="Google Shape;279;p8"/>
          <p:cNvSpPr txBox="1"/>
          <p:nvPr/>
        </p:nvSpPr>
        <p:spPr>
          <a:xfrm>
            <a:off x="6831724" y="1991085"/>
            <a:ext cx="4655055" cy="450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60000" marR="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</a:pPr>
            <a:r>
              <a:rPr lang="en-US" sz="1800" b="0" i="0" u="none" strike="noStrike" cap="none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I seek mental health resources designed for seniors, promoting overall well-being.</a:t>
            </a:r>
          </a:p>
          <a:p>
            <a:pPr marL="360000" marR="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</a:pPr>
            <a:r>
              <a:rPr lang="en-US" sz="1800" b="0" i="0" u="none" strike="noStrike" cap="none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I would like to connect with support groups for older adults and share experiences for emotional support.</a:t>
            </a:r>
          </a:p>
          <a:p>
            <a:pPr marL="360000" marR="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</a:pPr>
            <a:r>
              <a:rPr lang="en-US" sz="1800" b="0" i="0" u="none" strike="noStrike" cap="none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I'm interested in mindfulness exercises and practices within the app to promote relaxation and emotional well-being.</a:t>
            </a:r>
          </a:p>
        </p:txBody>
      </p:sp>
      <p:sp>
        <p:nvSpPr>
          <p:cNvPr id="280" name="Google Shape;280;p8"/>
          <p:cNvSpPr txBox="1"/>
          <p:nvPr/>
        </p:nvSpPr>
        <p:spPr>
          <a:xfrm>
            <a:off x="367645" y="1462672"/>
            <a:ext cx="1293532" cy="384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de-DE" sz="24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Emily</a:t>
            </a:r>
            <a:r>
              <a:rPr lang="de-DE" sz="2400" b="0" dirty="0">
                <a:solidFill>
                  <a:schemeClr val="accent1"/>
                </a:solidFill>
                <a:latin typeface="Comfortaa Medium" pitchFamily="2" charset="0"/>
                <a:sym typeface="Arial"/>
              </a:rPr>
              <a:t>:</a:t>
            </a:r>
            <a:endParaRPr dirty="0">
              <a:latin typeface="Comfortaa Medium" pitchFamily="2" charset="0"/>
            </a:endParaRPr>
          </a:p>
        </p:txBody>
      </p:sp>
      <p:sp>
        <p:nvSpPr>
          <p:cNvPr id="281" name="Google Shape;281;p8"/>
          <p:cNvSpPr txBox="1"/>
          <p:nvPr/>
        </p:nvSpPr>
        <p:spPr>
          <a:xfrm>
            <a:off x="7195521" y="1462673"/>
            <a:ext cx="1293532" cy="384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de-DE" sz="24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Alex</a:t>
            </a:r>
            <a:r>
              <a:rPr lang="de-DE" sz="2400" b="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/>
          </a:p>
        </p:txBody>
      </p:sp>
      <p:pic>
        <p:nvPicPr>
          <p:cNvPr id="282" name="Google Shape;282;p8"/>
          <p:cNvPicPr preferRelativeResize="0"/>
          <p:nvPr/>
        </p:nvPicPr>
        <p:blipFill rotWithShape="1">
          <a:blip r:embed="rId3"/>
          <a:srcRect l="1111" r="1111"/>
          <a:stretch/>
        </p:blipFill>
        <p:spPr>
          <a:xfrm>
            <a:off x="4831332" y="1462672"/>
            <a:ext cx="1057890" cy="105789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83" name="Google Shape;283;p8"/>
          <p:cNvPicPr preferRelativeResize="0"/>
          <p:nvPr/>
        </p:nvPicPr>
        <p:blipFill rotWithShape="1">
          <a:blip r:embed="rId4"/>
          <a:srcRect l="741" r="741"/>
          <a:stretch/>
        </p:blipFill>
        <p:spPr>
          <a:xfrm>
            <a:off x="10766465" y="1462672"/>
            <a:ext cx="1057890" cy="105789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33B4DE-DBF2-2540-CEF5-D0F0940B8AF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  <p:extLst>
      <p:ext uri="{BB962C8B-B14F-4D97-AF65-F5344CB8AC3E}">
        <p14:creationId xmlns:p14="http://schemas.microsoft.com/office/powerpoint/2010/main" val="2678468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"/>
          <p:cNvSpPr txBox="1">
            <a:spLocks noGrp="1"/>
          </p:cNvSpPr>
          <p:nvPr>
            <p:ph type="title"/>
          </p:nvPr>
        </p:nvSpPr>
        <p:spPr>
          <a:xfrm>
            <a:off x="360000" y="2329132"/>
            <a:ext cx="11472946" cy="398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de-DE" dirty="0">
                <a:latin typeface="Comfortaa Medium" pitchFamily="2" charset="0"/>
              </a:rPr>
              <a:t>2.3 </a:t>
            </a:r>
            <a:r>
              <a:rPr lang="de-DE" dirty="0" err="1">
                <a:latin typeface="Comfortaa Medium" pitchFamily="2" charset="0"/>
              </a:rPr>
              <a:t>MoSCoW</a:t>
            </a:r>
            <a:r>
              <a:rPr lang="de-DE" dirty="0">
                <a:latin typeface="Comfortaa Medium" pitchFamily="2" charset="0"/>
              </a:rPr>
              <a:t> Analysis</a:t>
            </a:r>
            <a:br>
              <a:rPr lang="de-DE" dirty="0">
                <a:latin typeface="Comfortaa Medium" pitchFamily="2" charset="0"/>
              </a:rPr>
            </a:br>
            <a:br>
              <a:rPr lang="de-DE" dirty="0">
                <a:latin typeface="Comfortaa Medium" pitchFamily="2" charset="0"/>
              </a:rPr>
            </a:br>
            <a:r>
              <a:rPr lang="de-DE" sz="2800" dirty="0">
                <a:latin typeface="Comfortaa Medium" pitchFamily="2" charset="0"/>
              </a:rPr>
              <a:t>Feature </a:t>
            </a:r>
            <a:r>
              <a:rPr lang="de-DE" sz="2800" dirty="0" err="1">
                <a:latin typeface="Comfortaa Medium" pitchFamily="2" charset="0"/>
              </a:rPr>
              <a:t>prioritization</a:t>
            </a:r>
            <a:r>
              <a:rPr lang="de-DE" sz="2800" dirty="0">
                <a:latin typeface="Comfortaa Medium" pitchFamily="2" charset="0"/>
              </a:rPr>
              <a:t> </a:t>
            </a:r>
            <a:r>
              <a:rPr lang="de-DE" sz="2800" dirty="0" err="1">
                <a:latin typeface="Comfortaa Medium" pitchFamily="2" charset="0"/>
              </a:rPr>
              <a:t>for</a:t>
            </a:r>
            <a:r>
              <a:rPr lang="de-DE" sz="2800" dirty="0">
                <a:latin typeface="Comfortaa Medium" pitchFamily="2" charset="0"/>
              </a:rPr>
              <a:t> </a:t>
            </a:r>
            <a:r>
              <a:rPr lang="de-DE" sz="2800" dirty="0" err="1">
                <a:latin typeface="Comfortaa Medium" pitchFamily="2" charset="0"/>
              </a:rPr>
              <a:t>our</a:t>
            </a:r>
            <a:r>
              <a:rPr lang="de-DE" sz="2800" dirty="0">
                <a:latin typeface="Comfortaa Medium" pitchFamily="2" charset="0"/>
              </a:rPr>
              <a:t> mental </a:t>
            </a:r>
            <a:r>
              <a:rPr lang="de-DE" sz="2800" dirty="0" err="1">
                <a:latin typeface="Comfortaa Medium" pitchFamily="2" charset="0"/>
              </a:rPr>
              <a:t>health</a:t>
            </a:r>
            <a:r>
              <a:rPr lang="de-DE" sz="2800" dirty="0">
                <a:latin typeface="Comfortaa Medium" pitchFamily="2" charset="0"/>
              </a:rPr>
              <a:t> </a:t>
            </a:r>
            <a:r>
              <a:rPr lang="de-DE" sz="2800" dirty="0" err="1">
                <a:latin typeface="Comfortaa Medium" pitchFamily="2" charset="0"/>
              </a:rPr>
              <a:t>app</a:t>
            </a:r>
            <a:r>
              <a:rPr lang="de-DE" sz="2800" dirty="0">
                <a:latin typeface="Comfortaa Medium" pitchFamily="2" charset="0"/>
              </a:rPr>
              <a:t>.</a:t>
            </a:r>
            <a:endParaRPr dirty="0">
              <a:latin typeface="Comfortaa Medium" pitchFamily="2" charset="0"/>
            </a:endParaRPr>
          </a:p>
        </p:txBody>
      </p:sp>
      <p:sp>
        <p:nvSpPr>
          <p:cNvPr id="267" name="Google Shape;267;p7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21149ED2-0A06-7F42-9867-019D4763D0C8}" type="datetime1">
              <a:rPr lang="en-US" smtClean="0"/>
              <a:t>7/12/23</a:t>
            </a:fld>
            <a:endParaRPr/>
          </a:p>
        </p:txBody>
      </p:sp>
      <p:sp>
        <p:nvSpPr>
          <p:cNvPr id="269" name="Google Shape;269;p7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14</a:t>
            </a:fld>
            <a:endParaRPr>
              <a:latin typeface="Comfortaa Medium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EE2FD8D-6C6E-FBDF-5C07-DAD5BF8F17E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  <p:extLst>
      <p:ext uri="{BB962C8B-B14F-4D97-AF65-F5344CB8AC3E}">
        <p14:creationId xmlns:p14="http://schemas.microsoft.com/office/powerpoint/2010/main" val="1682397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8"/>
          <p:cNvSpPr txBox="1">
            <a:spLocks noGrp="1"/>
          </p:cNvSpPr>
          <p:nvPr>
            <p:ph type="title"/>
          </p:nvPr>
        </p:nvSpPr>
        <p:spPr>
          <a:xfrm>
            <a:off x="359999" y="358969"/>
            <a:ext cx="9158400" cy="83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de-DE" dirty="0">
                <a:latin typeface="Comfortaa Medium" pitchFamily="2" charset="0"/>
              </a:rPr>
              <a:t>The POVs Description	</a:t>
            </a:r>
            <a:endParaRPr dirty="0">
              <a:latin typeface="Comfortaa Medium" pitchFamily="2" charset="0"/>
            </a:endParaRPr>
          </a:p>
        </p:txBody>
      </p:sp>
      <p:sp>
        <p:nvSpPr>
          <p:cNvPr id="275" name="Google Shape;275;p8"/>
          <p:cNvSpPr txBox="1">
            <a:spLocks noGrp="1"/>
          </p:cNvSpPr>
          <p:nvPr>
            <p:ph type="body" idx="1"/>
          </p:nvPr>
        </p:nvSpPr>
        <p:spPr>
          <a:xfrm>
            <a:off x="367645" y="1991085"/>
            <a:ext cx="3260138" cy="2889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—"/>
            </a:pP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Relaxation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techniques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: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Provide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variety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of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guided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meditations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,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breathing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exercises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, and progressive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muscle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relaxation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to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help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users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relax and manage stress </a:t>
            </a:r>
            <a:r>
              <a:rPr lang="de-DE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effectively</a:t>
            </a:r>
            <a:r>
              <a:rPr lang="de-DE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.</a:t>
            </a:r>
          </a:p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—"/>
            </a:pPr>
            <a:endParaRPr lang="de-DE" b="0" i="0" dirty="0">
              <a:solidFill>
                <a:srgbClr val="374151"/>
              </a:solidFill>
              <a:latin typeface="Comfortaa Medium" pitchFamily="2" charset="0"/>
              <a:sym typeface="Arial"/>
            </a:endParaRPr>
          </a:p>
        </p:txBody>
      </p:sp>
      <p:sp>
        <p:nvSpPr>
          <p:cNvPr id="276" name="Google Shape;276;p8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9DB1323A-78B2-D148-AEFD-71CB8111F0B3}" type="datetime1">
              <a:rPr lang="en-US" smtClean="0"/>
              <a:t>7/12/23</a:t>
            </a:fld>
            <a:endParaRPr/>
          </a:p>
        </p:txBody>
      </p:sp>
      <p:sp>
        <p:nvSpPr>
          <p:cNvPr id="278" name="Google Shape;278;p8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15</a:t>
            </a:fld>
            <a:endParaRPr/>
          </a:p>
        </p:txBody>
      </p:sp>
      <p:sp>
        <p:nvSpPr>
          <p:cNvPr id="280" name="Google Shape;280;p8"/>
          <p:cNvSpPr txBox="1"/>
          <p:nvPr/>
        </p:nvSpPr>
        <p:spPr>
          <a:xfrm>
            <a:off x="1078293" y="1461237"/>
            <a:ext cx="1838842" cy="384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de-DE" sz="24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Must-Have:</a:t>
            </a: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endParaRPr lang="de-DE" sz="2400" b="1" dirty="0">
              <a:solidFill>
                <a:schemeClr val="accent1"/>
              </a:solidFill>
              <a:latin typeface="Comfortaa" pitchFamily="2" charset="0"/>
              <a:ea typeface="Play"/>
              <a:cs typeface="Play"/>
              <a:sym typeface="Play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33B4DE-DBF2-2540-CEF5-D0F0940B8AF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  <p:sp>
        <p:nvSpPr>
          <p:cNvPr id="3" name="Google Shape;280;p8">
            <a:extLst>
              <a:ext uri="{FF2B5EF4-FFF2-40B4-BE49-F238E27FC236}">
                <a16:creationId xmlns:a16="http://schemas.microsoft.com/office/drawing/2014/main" id="{CC271315-A23D-1177-BFF4-F2B06477F208}"/>
              </a:ext>
            </a:extLst>
          </p:cNvPr>
          <p:cNvSpPr txBox="1"/>
          <p:nvPr/>
        </p:nvSpPr>
        <p:spPr>
          <a:xfrm>
            <a:off x="4982257" y="1462671"/>
            <a:ext cx="2446734" cy="384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de-DE" sz="2400" b="1" dirty="0" err="1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Should-Have</a:t>
            </a:r>
            <a:r>
              <a:rPr lang="de-DE" sz="24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:</a:t>
            </a: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endParaRPr lang="de-DE" sz="2400" b="1" dirty="0">
              <a:solidFill>
                <a:schemeClr val="accent1"/>
              </a:solidFill>
              <a:latin typeface="Comfortaa" pitchFamily="2" charset="0"/>
              <a:ea typeface="Play"/>
              <a:cs typeface="Play"/>
              <a:sym typeface="Play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endParaRPr lang="de-DE" sz="2400" b="1" dirty="0">
              <a:solidFill>
                <a:schemeClr val="accent1"/>
              </a:solidFill>
              <a:latin typeface="Comfortaa" pitchFamily="2" charset="0"/>
              <a:ea typeface="Play"/>
              <a:cs typeface="Play"/>
              <a:sym typeface="Play"/>
            </a:endParaRPr>
          </a:p>
        </p:txBody>
      </p:sp>
      <p:sp>
        <p:nvSpPr>
          <p:cNvPr id="4" name="Google Shape;280;p8">
            <a:extLst>
              <a:ext uri="{FF2B5EF4-FFF2-40B4-BE49-F238E27FC236}">
                <a16:creationId xmlns:a16="http://schemas.microsoft.com/office/drawing/2014/main" id="{21EF1ADA-E94D-1730-4F3F-FC8784EEC014}"/>
              </a:ext>
            </a:extLst>
          </p:cNvPr>
          <p:cNvSpPr txBox="1"/>
          <p:nvPr/>
        </p:nvSpPr>
        <p:spPr>
          <a:xfrm>
            <a:off x="9104833" y="1462672"/>
            <a:ext cx="2446734" cy="384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de-DE" sz="2400" b="1" dirty="0" err="1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Could-Have</a:t>
            </a:r>
            <a:r>
              <a:rPr lang="de-DE" sz="24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:</a:t>
            </a: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endParaRPr lang="de-DE" sz="2400" b="1" dirty="0">
              <a:solidFill>
                <a:schemeClr val="accent1"/>
              </a:solidFill>
              <a:latin typeface="Comfortaa" pitchFamily="2" charset="0"/>
              <a:ea typeface="Play"/>
              <a:cs typeface="Play"/>
              <a:sym typeface="Play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endParaRPr lang="de-DE" sz="2400" b="1" dirty="0">
              <a:solidFill>
                <a:schemeClr val="accent1"/>
              </a:solidFill>
              <a:latin typeface="Comfortaa" pitchFamily="2" charset="0"/>
              <a:ea typeface="Play"/>
              <a:cs typeface="Play"/>
              <a:sym typeface="Play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750063-E1A4-9424-2B7E-0C1EDDF990D2}"/>
              </a:ext>
            </a:extLst>
          </p:cNvPr>
          <p:cNvSpPr txBox="1"/>
          <p:nvPr/>
        </p:nvSpPr>
        <p:spPr>
          <a:xfrm>
            <a:off x="4159172" y="2124496"/>
            <a:ext cx="3873655" cy="3578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DF4807"/>
              </a:buClr>
              <a:buSzPts val="1800"/>
              <a:buChar char="—"/>
            </a:pP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Stress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reduction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techniques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: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Offer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stress-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reducing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exercises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to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assist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users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in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identifying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and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managing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stress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triggers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.</a:t>
            </a:r>
          </a:p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DF4807"/>
              </a:buClr>
              <a:buSzPts val="1800"/>
              <a:buChar char="—"/>
            </a:pP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Self-care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reminders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: Implement a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reminder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system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for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users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to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engage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in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self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-care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activities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, such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as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hydration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breaks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,,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exercise</a:t>
            </a:r>
            <a:r>
              <a:rPr lang="de-DE" sz="1800" dirty="0">
                <a:solidFill>
                  <a:srgbClr val="374151"/>
                </a:solidFill>
                <a:latin typeface="Comfortaa Medium" pitchFamily="2" charset="0"/>
              </a:rPr>
              <a:t> etc.</a:t>
            </a:r>
            <a:endParaRPr lang="en-US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C7831-A788-9705-F3F1-D5765366549E}"/>
              </a:ext>
            </a:extLst>
          </p:cNvPr>
          <p:cNvSpPr txBox="1"/>
          <p:nvPr/>
        </p:nvSpPr>
        <p:spPr>
          <a:xfrm>
            <a:off x="8567529" y="2282622"/>
            <a:ext cx="3521343" cy="1902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DF4807"/>
              </a:buClr>
              <a:buSzPts val="1800"/>
              <a:buChar char="—"/>
            </a:pP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Daily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goals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&amp;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journal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: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Allow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users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to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set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daily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mental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health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goals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and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provide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journaling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feature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for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reflection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and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progress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 </a:t>
            </a:r>
            <a:r>
              <a:rPr lang="de-DE" sz="1800" b="0" i="0" dirty="0" err="1">
                <a:solidFill>
                  <a:srgbClr val="374151"/>
                </a:solidFill>
                <a:latin typeface="Comfortaa Medium" pitchFamily="2" charset="0"/>
                <a:sym typeface="Arial"/>
              </a:rPr>
              <a:t>tracking</a:t>
            </a:r>
            <a:r>
              <a:rPr lang="de-DE" sz="1800" b="0" i="0" dirty="0">
                <a:solidFill>
                  <a:srgbClr val="374151"/>
                </a:solidFill>
                <a:latin typeface="Comfortaa Medium" pitchFamily="2" charset="0"/>
                <a:sym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2867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9"/>
          <p:cNvSpPr txBox="1">
            <a:spLocks noGrp="1"/>
          </p:cNvSpPr>
          <p:nvPr>
            <p:ph type="title"/>
          </p:nvPr>
        </p:nvSpPr>
        <p:spPr>
          <a:xfrm>
            <a:off x="360000" y="2329132"/>
            <a:ext cx="11472946" cy="398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de-DE" dirty="0">
                <a:latin typeface="Comfortaa Medium" pitchFamily="2" charset="0"/>
              </a:rPr>
              <a:t>3. The Project design (HTML/CSS)</a:t>
            </a:r>
            <a:br>
              <a:rPr lang="de-DE" dirty="0">
                <a:latin typeface="Comfortaa Medium" pitchFamily="2" charset="0"/>
              </a:rPr>
            </a:br>
            <a:br>
              <a:rPr lang="de-DE" dirty="0">
                <a:latin typeface="Comfortaa Medium" pitchFamily="2" charset="0"/>
              </a:rPr>
            </a:br>
            <a:endParaRPr dirty="0">
              <a:latin typeface="Comfortaa Medium" pitchFamily="2" charset="0"/>
            </a:endParaRPr>
          </a:p>
        </p:txBody>
      </p:sp>
      <p:sp>
        <p:nvSpPr>
          <p:cNvPr id="289" name="Google Shape;289;p9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64AAC64A-C97D-034F-9D8D-07CE57FAA7A9}" type="datetime1">
              <a:rPr lang="en-US" smtClean="0"/>
              <a:t>7/12/23</a:t>
            </a:fld>
            <a:endParaRPr/>
          </a:p>
        </p:txBody>
      </p:sp>
      <p:sp>
        <p:nvSpPr>
          <p:cNvPr id="291" name="Google Shape;291;p9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16</a:t>
            </a:fld>
            <a:endParaRPr>
              <a:latin typeface="Comfortaa Medium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CB36A76-71B8-0EAB-0E6C-6D4F9148A67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1"/>
          <p:cNvSpPr txBox="1">
            <a:spLocks noGrp="1"/>
          </p:cNvSpPr>
          <p:nvPr>
            <p:ph type="title"/>
          </p:nvPr>
        </p:nvSpPr>
        <p:spPr>
          <a:xfrm>
            <a:off x="367645" y="380310"/>
            <a:ext cx="10458742" cy="448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de-DE" dirty="0" err="1">
                <a:latin typeface="Comfortaa Medium" pitchFamily="2" charset="0"/>
              </a:rPr>
              <a:t>Designed</a:t>
            </a:r>
            <a:r>
              <a:rPr lang="de-DE" dirty="0">
                <a:latin typeface="Comfortaa Medium" pitchFamily="2" charset="0"/>
              </a:rPr>
              <a:t> Frames/Work in Progress</a:t>
            </a:r>
            <a:endParaRPr dirty="0">
              <a:latin typeface="Comfortaa Medium" pitchFamily="2" charset="0"/>
            </a:endParaRPr>
          </a:p>
        </p:txBody>
      </p:sp>
      <p:sp>
        <p:nvSpPr>
          <p:cNvPr id="308" name="Google Shape;308;p11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9987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9401FE9F-6BC2-E248-A8E1-E4BC90C3D2CF}" type="datetime1">
              <a:rPr lang="en-US" smtClean="0"/>
              <a:t>7/12/23</a:t>
            </a:fld>
            <a:endParaRPr/>
          </a:p>
        </p:txBody>
      </p:sp>
      <p:sp>
        <p:nvSpPr>
          <p:cNvPr id="310" name="Google Shape;310;p11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77664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17</a:t>
            </a:fld>
            <a:endParaRPr>
              <a:latin typeface="Comfortaa Medium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5AD5E03-4B96-458D-C21E-4EFA6E24CA4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dirty="0"/>
              <a:t>Fundamentals of UI &amp; UX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311F38B-F87B-5D0E-4725-D1D50859FF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73" b="6673"/>
          <a:stretch/>
        </p:blipFill>
        <p:spPr>
          <a:xfrm>
            <a:off x="0" y="1405404"/>
            <a:ext cx="8309113" cy="4800136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222698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1"/>
          <p:cNvSpPr txBox="1">
            <a:spLocks noGrp="1"/>
          </p:cNvSpPr>
          <p:nvPr>
            <p:ph type="title"/>
          </p:nvPr>
        </p:nvSpPr>
        <p:spPr>
          <a:xfrm>
            <a:off x="359999" y="358969"/>
            <a:ext cx="10458742" cy="83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de-DE" dirty="0">
                <a:latin typeface="Comfortaa Medium" pitchFamily="2" charset="0"/>
              </a:rPr>
              <a:t>References	</a:t>
            </a:r>
            <a:endParaRPr dirty="0">
              <a:latin typeface="Comfortaa Medium" pitchFamily="2" charset="0"/>
            </a:endParaRPr>
          </a:p>
        </p:txBody>
      </p:sp>
      <p:sp>
        <p:nvSpPr>
          <p:cNvPr id="307" name="Google Shape;307;p11"/>
          <p:cNvSpPr txBox="1">
            <a:spLocks noGrp="1"/>
          </p:cNvSpPr>
          <p:nvPr>
            <p:ph type="body" idx="1"/>
          </p:nvPr>
        </p:nvSpPr>
        <p:spPr>
          <a:xfrm>
            <a:off x="380220" y="1461031"/>
            <a:ext cx="7923739" cy="46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60000" lvl="1" indent="-360000"/>
            <a:r>
              <a:rPr lang="en-US" sz="1600" dirty="0" err="1">
                <a:latin typeface="Comfortaa Medium" pitchFamily="2" charset="0"/>
              </a:rPr>
              <a:t>Guberman</a:t>
            </a:r>
            <a:r>
              <a:rPr lang="en-US" sz="1600" dirty="0">
                <a:latin typeface="Comfortaa Medium" pitchFamily="2" charset="0"/>
              </a:rPr>
              <a:t>, S. (2017). Gestalt Theory Rearranged: Back to Wertheimer. Frontiers in Psychology, 8. https://</a:t>
            </a:r>
            <a:r>
              <a:rPr lang="en-US" sz="1600" dirty="0" err="1">
                <a:latin typeface="Comfortaa Medium" pitchFamily="2" charset="0"/>
              </a:rPr>
              <a:t>doi.org</a:t>
            </a:r>
            <a:r>
              <a:rPr lang="en-US" sz="1600" dirty="0">
                <a:latin typeface="Comfortaa Medium" pitchFamily="2" charset="0"/>
              </a:rPr>
              <a:t>/10.3389/fpsyg.2017.01782</a:t>
            </a:r>
          </a:p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—"/>
            </a:pPr>
            <a:r>
              <a:rPr lang="en-US" sz="1600" dirty="0" err="1">
                <a:latin typeface="Comfortaa Medium" pitchFamily="2" charset="0"/>
              </a:rPr>
              <a:t>Plumptre</a:t>
            </a:r>
            <a:r>
              <a:rPr lang="en-US" sz="1600" dirty="0">
                <a:latin typeface="Comfortaa Medium" pitchFamily="2" charset="0"/>
              </a:rPr>
              <a:t>, E. (2023). The importance of mental health. </a:t>
            </a:r>
            <a:r>
              <a:rPr lang="en-US" sz="1600" dirty="0" err="1">
                <a:latin typeface="Comfortaa Medium" pitchFamily="2" charset="0"/>
              </a:rPr>
              <a:t>Verywell</a:t>
            </a:r>
            <a:r>
              <a:rPr lang="en-US" sz="1600" dirty="0">
                <a:latin typeface="Comfortaa Medium" pitchFamily="2" charset="0"/>
              </a:rPr>
              <a:t> Mind. </a:t>
            </a:r>
            <a:r>
              <a:rPr lang="en-US" sz="1600" dirty="0">
                <a:latin typeface="Comfortaa Medium" pitchFamily="2" charset="0"/>
                <a:hlinkClick r:id="rId3"/>
              </a:rPr>
              <a:t>https://www.verywellmind.com/the-importance-of-mental-health-for-wellbeing-5207938</a:t>
            </a:r>
            <a:endParaRPr lang="en-US" sz="1600" dirty="0">
              <a:latin typeface="Comfortaa Medium" pitchFamily="2" charset="0"/>
            </a:endParaRPr>
          </a:p>
          <a:p>
            <a:pPr marL="360000" lvl="1" indent="-360000"/>
            <a:r>
              <a:rPr lang="en-US" sz="1600" dirty="0" err="1">
                <a:latin typeface="Comfortaa Medium" pitchFamily="2" charset="0"/>
              </a:rPr>
              <a:t>Babich</a:t>
            </a:r>
            <a:r>
              <a:rPr lang="en-US" sz="1600" dirty="0">
                <a:latin typeface="Comfortaa Medium" pitchFamily="2" charset="0"/>
              </a:rPr>
              <a:t>, N. (2020, May 12). 5 Essential UX Rules for Dialog Design - UX Planet. Medium. </a:t>
            </a:r>
            <a:r>
              <a:rPr lang="en-US" sz="1600" dirty="0">
                <a:latin typeface="Comfortaa Medium" pitchFamily="2" charset="0"/>
                <a:hlinkClick r:id="rId4"/>
              </a:rPr>
              <a:t>https://uxplanet.org/5-essential-ux-rules-for-dialog-design-4de258c22116</a:t>
            </a:r>
            <a:endParaRPr lang="en-US" sz="1600" dirty="0">
              <a:latin typeface="Comfortaa Medium" pitchFamily="2" charset="0"/>
            </a:endParaRPr>
          </a:p>
          <a:p>
            <a:pPr marL="360000" lvl="1" indent="-360000"/>
            <a:r>
              <a:rPr lang="en-US" sz="1600" dirty="0">
                <a:latin typeface="Comfortaa Medium" pitchFamily="2" charset="0"/>
              </a:rPr>
              <a:t>What is Usability Engineering? (2017, June 21). The Interaction Design Foundation. https://</a:t>
            </a:r>
            <a:r>
              <a:rPr lang="en-US" sz="1600" dirty="0" err="1">
                <a:latin typeface="Comfortaa Medium" pitchFamily="2" charset="0"/>
              </a:rPr>
              <a:t>www.interaction-design.org</a:t>
            </a:r>
            <a:r>
              <a:rPr lang="en-US" sz="1600" dirty="0">
                <a:latin typeface="Comfortaa Medium" pitchFamily="2" charset="0"/>
              </a:rPr>
              <a:t>/literature/topics/usability-engineering</a:t>
            </a:r>
          </a:p>
          <a:p>
            <a:pPr marL="360000" lvl="1" indent="-3600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—"/>
            </a:pPr>
            <a:r>
              <a:rPr lang="en-US" sz="1600" dirty="0">
                <a:latin typeface="Comfortaa Medium" pitchFamily="2" charset="0"/>
              </a:rPr>
              <a:t>De </a:t>
            </a:r>
            <a:r>
              <a:rPr lang="en-US" sz="1600" dirty="0" err="1">
                <a:latin typeface="Comfortaa Medium" pitchFamily="2" charset="0"/>
              </a:rPr>
              <a:t>Mendonça</a:t>
            </a:r>
            <a:r>
              <a:rPr lang="en-US" sz="1600" dirty="0">
                <a:latin typeface="Comfortaa Medium" pitchFamily="2" charset="0"/>
              </a:rPr>
              <a:t> Lima, C. A. (2013, 1 September). Mental health and Wellbeing of Older people: Opportunities and challenges. PubMed Central (PMC). </a:t>
            </a:r>
            <a:r>
              <a:rPr lang="en-US" sz="1600" dirty="0">
                <a:latin typeface="Comfortaa Medium" pitchFamily="2" charset="0"/>
                <a:hlinkClick r:id="rId5"/>
              </a:rPr>
              <a:t>https://www.ncbi.nlm.nih.gov/pmc/articles/PMC3822658/</a:t>
            </a:r>
            <a:endParaRPr lang="en-US" sz="1600" dirty="0">
              <a:latin typeface="Comfortaa Medium" pitchFamily="2" charset="0"/>
            </a:endParaRPr>
          </a:p>
        </p:txBody>
      </p:sp>
      <p:sp>
        <p:nvSpPr>
          <p:cNvPr id="308" name="Google Shape;308;p11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9987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A0BD3120-E7F7-2E41-A417-325DB09B55C5}" type="datetime1">
              <a:rPr lang="en-US" smtClean="0"/>
              <a:t>7/12/23</a:t>
            </a:fld>
            <a:endParaRPr/>
          </a:p>
        </p:txBody>
      </p:sp>
      <p:sp>
        <p:nvSpPr>
          <p:cNvPr id="310" name="Google Shape;310;p11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77664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18</a:t>
            </a:fld>
            <a:endParaRPr>
              <a:latin typeface="Comfortaa Medium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5AD5E03-4B96-458D-C21E-4EFA6E24CA4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  <p:extLst>
      <p:ext uri="{BB962C8B-B14F-4D97-AF65-F5344CB8AC3E}">
        <p14:creationId xmlns:p14="http://schemas.microsoft.com/office/powerpoint/2010/main" val="487425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2"/>
          <p:cNvSpPr txBox="1">
            <a:spLocks noGrp="1"/>
          </p:cNvSpPr>
          <p:nvPr>
            <p:ph type="title"/>
          </p:nvPr>
        </p:nvSpPr>
        <p:spPr>
          <a:xfrm>
            <a:off x="360000" y="2329132"/>
            <a:ext cx="11472946" cy="398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de-DE">
                <a:latin typeface="Comfortaa Medium" pitchFamily="2" charset="0"/>
              </a:rPr>
              <a:t>Questions?	</a:t>
            </a:r>
            <a:endParaRPr>
              <a:latin typeface="Comfortaa Medium" pitchFamily="2" charset="0"/>
            </a:endParaRPr>
          </a:p>
        </p:txBody>
      </p:sp>
      <p:sp>
        <p:nvSpPr>
          <p:cNvPr id="317" name="Google Shape;317;p12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7025D756-A087-E344-A137-D9BAE561E239}" type="datetime1">
              <a:rPr lang="en-US" smtClean="0"/>
              <a:t>7/12/23</a:t>
            </a:fld>
            <a:endParaRPr/>
          </a:p>
        </p:txBody>
      </p:sp>
      <p:sp>
        <p:nvSpPr>
          <p:cNvPr id="319" name="Google Shape;319;p12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19</a:t>
            </a:fld>
            <a:endParaRPr>
              <a:latin typeface="Comfortaa Medium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03AC44-1818-3214-DEAD-CFE2C2F7D1AC}"/>
              </a:ext>
            </a:extLst>
          </p:cNvPr>
          <p:cNvSpPr txBox="1"/>
          <p:nvPr/>
        </p:nvSpPr>
        <p:spPr>
          <a:xfrm>
            <a:off x="9091922" y="1689464"/>
            <a:ext cx="2394857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R" sz="28700">
                <a:solidFill>
                  <a:schemeClr val="bg1"/>
                </a:solidFill>
                <a:latin typeface="Comfortaa Medium" pitchFamily="2" charset="0"/>
              </a:rPr>
              <a:t>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E0E727-D356-04AD-C6DD-5C3737C7368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  <p:extLst>
      <p:ext uri="{BB962C8B-B14F-4D97-AF65-F5344CB8AC3E}">
        <p14:creationId xmlns:p14="http://schemas.microsoft.com/office/powerpoint/2010/main" val="3032214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866703F-E3C5-45EF-946B-AA4D7781ACBF}"/>
              </a:ext>
            </a:extLst>
          </p:cNvPr>
          <p:cNvSpPr/>
          <p:nvPr/>
        </p:nvSpPr>
        <p:spPr>
          <a:xfrm rot="10800000">
            <a:off x="-3" y="2612112"/>
            <a:ext cx="7500554" cy="4245887"/>
          </a:xfrm>
          <a:custGeom>
            <a:avLst/>
            <a:gdLst>
              <a:gd name="connsiteX0" fmla="*/ 13028 w 10839953"/>
              <a:gd name="connsiteY0" fmla="*/ 0 h 6476710"/>
              <a:gd name="connsiteX1" fmla="*/ 10839953 w 10839953"/>
              <a:gd name="connsiteY1" fmla="*/ 0 h 6476710"/>
              <a:gd name="connsiteX2" fmla="*/ 10839953 w 10839953"/>
              <a:gd name="connsiteY2" fmla="*/ 4207453 h 6476710"/>
              <a:gd name="connsiteX3" fmla="*/ 10799970 w 10839953"/>
              <a:gd name="connsiteY3" fmla="*/ 4258332 h 6476710"/>
              <a:gd name="connsiteX4" fmla="*/ 6096000 w 10839953"/>
              <a:gd name="connsiteY4" fmla="*/ 6476710 h 6476710"/>
              <a:gd name="connsiteX5" fmla="*/ 0 w 10839953"/>
              <a:gd name="connsiteY5" fmla="*/ 380710 h 6476710"/>
              <a:gd name="connsiteX6" fmla="*/ 7932 w 10839953"/>
              <a:gd name="connsiteY6" fmla="*/ 67011 h 6476710"/>
              <a:gd name="connsiteX7" fmla="*/ 13028 w 10839953"/>
              <a:gd name="connsiteY7" fmla="*/ 0 h 6476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39953" h="6476710">
                <a:moveTo>
                  <a:pt x="13028" y="0"/>
                </a:moveTo>
                <a:lnTo>
                  <a:pt x="10839953" y="0"/>
                </a:lnTo>
                <a:lnTo>
                  <a:pt x="10839953" y="4207453"/>
                </a:lnTo>
                <a:lnTo>
                  <a:pt x="10799970" y="4258332"/>
                </a:lnTo>
                <a:cubicBezTo>
                  <a:pt x="9681874" y="5613152"/>
                  <a:pt x="7989785" y="6476710"/>
                  <a:pt x="6096000" y="6476710"/>
                </a:cubicBezTo>
                <a:cubicBezTo>
                  <a:pt x="2729272" y="6476710"/>
                  <a:pt x="0" y="3747438"/>
                  <a:pt x="0" y="380710"/>
                </a:cubicBezTo>
                <a:cubicBezTo>
                  <a:pt x="0" y="275500"/>
                  <a:pt x="2665" y="170912"/>
                  <a:pt x="7932" y="67011"/>
                </a:cubicBezTo>
                <a:lnTo>
                  <a:pt x="13028" y="0"/>
                </a:lnTo>
                <a:close/>
              </a:path>
            </a:pathLst>
          </a:custGeom>
          <a:solidFill>
            <a:srgbClr val="DF48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DF4807"/>
              </a:solidFill>
              <a:highlight>
                <a:srgbClr val="FFFF00"/>
              </a:highligh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FD7BA3-51D7-4EEA-9BA1-B4AAE278A4B9}"/>
              </a:ext>
            </a:extLst>
          </p:cNvPr>
          <p:cNvSpPr txBox="1"/>
          <p:nvPr/>
        </p:nvSpPr>
        <p:spPr>
          <a:xfrm>
            <a:off x="435734" y="586477"/>
            <a:ext cx="2383666" cy="96334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id-ID" sz="2400" dirty="0" err="1">
                <a:solidFill>
                  <a:srgbClr val="DF4807"/>
                </a:solidFill>
                <a:latin typeface="Nunito" pitchFamily="2" charset="77"/>
              </a:rPr>
              <a:t>Table</a:t>
            </a:r>
            <a:r>
              <a:rPr lang="id-ID" sz="2400" dirty="0">
                <a:solidFill>
                  <a:srgbClr val="DF4807"/>
                </a:solidFill>
                <a:latin typeface="Nunito" pitchFamily="2" charset="77"/>
              </a:rPr>
              <a:t> </a:t>
            </a:r>
            <a:r>
              <a:rPr lang="id-ID" sz="2400" dirty="0" err="1">
                <a:solidFill>
                  <a:srgbClr val="DF4807"/>
                </a:solidFill>
                <a:latin typeface="Nunito" pitchFamily="2" charset="77"/>
              </a:rPr>
              <a:t>of</a:t>
            </a:r>
            <a:r>
              <a:rPr lang="id-ID" sz="2400" dirty="0">
                <a:solidFill>
                  <a:srgbClr val="DF4807"/>
                </a:solidFill>
                <a:latin typeface="Nunito" pitchFamily="2" charset="77"/>
              </a:rPr>
              <a:t> </a:t>
            </a:r>
          </a:p>
          <a:p>
            <a:pPr>
              <a:lnSpc>
                <a:spcPct val="80000"/>
              </a:lnSpc>
            </a:pPr>
            <a:r>
              <a:rPr lang="id-ID" sz="4400" b="1" dirty="0" err="1">
                <a:solidFill>
                  <a:srgbClr val="DF4807"/>
                </a:solidFill>
                <a:latin typeface="Nunito" pitchFamily="2" charset="77"/>
              </a:rPr>
              <a:t>Contents</a:t>
            </a:r>
            <a:endParaRPr lang="en-US" sz="4400" b="1" dirty="0">
              <a:solidFill>
                <a:srgbClr val="DF4807"/>
              </a:solidFill>
              <a:latin typeface="Nunito" pitchFamily="2" charset="77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39EC4D9-FE01-45E4-A52E-0641ADA91057}"/>
              </a:ext>
            </a:extLst>
          </p:cNvPr>
          <p:cNvCxnSpPr>
            <a:cxnSpLocks/>
          </p:cNvCxnSpPr>
          <p:nvPr/>
        </p:nvCxnSpPr>
        <p:spPr>
          <a:xfrm>
            <a:off x="10955073" y="3355623"/>
            <a:ext cx="42730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8D0B3A26-77F8-4C2A-9560-F5940234A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5C2C1-43AE-4748-AE73-76A74359E3A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C0AABC2-CA28-4A14-95D4-EEE84A110475}"/>
              </a:ext>
            </a:extLst>
          </p:cNvPr>
          <p:cNvSpPr/>
          <p:nvPr/>
        </p:nvSpPr>
        <p:spPr>
          <a:xfrm>
            <a:off x="809624" y="2612114"/>
            <a:ext cx="2437078" cy="3255286"/>
          </a:xfrm>
          <a:prstGeom prst="roundRect">
            <a:avLst>
              <a:gd name="adj" fmla="val 6896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A9BDD2B-5175-4282-B5D6-99B90752100C}"/>
              </a:ext>
            </a:extLst>
          </p:cNvPr>
          <p:cNvSpPr/>
          <p:nvPr/>
        </p:nvSpPr>
        <p:spPr>
          <a:xfrm>
            <a:off x="3521515" y="2612114"/>
            <a:ext cx="2437078" cy="3255286"/>
          </a:xfrm>
          <a:prstGeom prst="roundRect">
            <a:avLst>
              <a:gd name="adj" fmla="val 6896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473F574-7553-4DD5-8CB0-1DD4A58D1F98}"/>
              </a:ext>
            </a:extLst>
          </p:cNvPr>
          <p:cNvSpPr/>
          <p:nvPr/>
        </p:nvSpPr>
        <p:spPr>
          <a:xfrm>
            <a:off x="6233406" y="2612114"/>
            <a:ext cx="2437078" cy="3255286"/>
          </a:xfrm>
          <a:prstGeom prst="roundRect">
            <a:avLst>
              <a:gd name="adj" fmla="val 6896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" pitchFamily="2" charset="77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8129C31-4F31-4DF3-AECB-ECA543CA282A}"/>
              </a:ext>
            </a:extLst>
          </p:cNvPr>
          <p:cNvSpPr/>
          <p:nvPr/>
        </p:nvSpPr>
        <p:spPr>
          <a:xfrm>
            <a:off x="8945297" y="2612114"/>
            <a:ext cx="2437078" cy="3255286"/>
          </a:xfrm>
          <a:prstGeom prst="roundRect">
            <a:avLst>
              <a:gd name="adj" fmla="val 6896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9E051B-E4C6-4F16-9FE9-1557B354F4EA}"/>
              </a:ext>
            </a:extLst>
          </p:cNvPr>
          <p:cNvSpPr txBox="1"/>
          <p:nvPr/>
        </p:nvSpPr>
        <p:spPr>
          <a:xfrm>
            <a:off x="1077031" y="2789182"/>
            <a:ext cx="1902265" cy="76944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id-ID" sz="4400" b="1" dirty="0">
                <a:solidFill>
                  <a:srgbClr val="DF4807"/>
                </a:solidFill>
                <a:latin typeface="Nunito" pitchFamily="2" charset="77"/>
              </a:rPr>
              <a:t>01.</a:t>
            </a:r>
            <a:endParaRPr lang="en-US" sz="4400" b="1" dirty="0">
              <a:solidFill>
                <a:srgbClr val="DF4807"/>
              </a:solidFill>
              <a:latin typeface="Nunito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48295F-5C5A-4AC5-8E51-5B1CB63F328D}"/>
              </a:ext>
            </a:extLst>
          </p:cNvPr>
          <p:cNvSpPr txBox="1"/>
          <p:nvPr/>
        </p:nvSpPr>
        <p:spPr>
          <a:xfrm>
            <a:off x="3788922" y="2789182"/>
            <a:ext cx="1902265" cy="76944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id-ID" sz="4400" dirty="0">
                <a:solidFill>
                  <a:srgbClr val="DF4807"/>
                </a:solidFill>
                <a:latin typeface="Nunito" pitchFamily="2" charset="77"/>
              </a:rPr>
              <a:t>02.</a:t>
            </a:r>
            <a:endParaRPr lang="en-US" sz="4400" dirty="0">
              <a:solidFill>
                <a:srgbClr val="DF4807"/>
              </a:solidFill>
              <a:latin typeface="Nunito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919A54-555A-4656-AA88-E8263D6527B3}"/>
              </a:ext>
            </a:extLst>
          </p:cNvPr>
          <p:cNvSpPr txBox="1"/>
          <p:nvPr/>
        </p:nvSpPr>
        <p:spPr>
          <a:xfrm>
            <a:off x="6500813" y="2789182"/>
            <a:ext cx="1902264" cy="76944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id-ID" sz="4400" dirty="0">
                <a:solidFill>
                  <a:srgbClr val="DF4807"/>
                </a:solidFill>
                <a:latin typeface="Nunito" pitchFamily="2" charset="77"/>
              </a:rPr>
              <a:t>03.</a:t>
            </a:r>
            <a:endParaRPr lang="en-US" sz="4400" dirty="0">
              <a:solidFill>
                <a:srgbClr val="DF4807"/>
              </a:solidFill>
              <a:latin typeface="Nunito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CD1D5F-1D40-42EC-917D-C6FB56D1E8A9}"/>
              </a:ext>
            </a:extLst>
          </p:cNvPr>
          <p:cNvSpPr txBox="1"/>
          <p:nvPr/>
        </p:nvSpPr>
        <p:spPr>
          <a:xfrm>
            <a:off x="9212704" y="2789182"/>
            <a:ext cx="1902264" cy="76944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id-ID" sz="4400" dirty="0">
                <a:solidFill>
                  <a:srgbClr val="DF4807"/>
                </a:solidFill>
                <a:latin typeface="Nunito" pitchFamily="2" charset="77"/>
              </a:rPr>
              <a:t>04.</a:t>
            </a:r>
            <a:endParaRPr lang="en-US" sz="4400" dirty="0">
              <a:solidFill>
                <a:srgbClr val="DF4807"/>
              </a:solidFill>
              <a:latin typeface="Nunito" pitchFamily="2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E71BE4-5E35-414A-B724-2E07A414C6C5}"/>
              </a:ext>
            </a:extLst>
          </p:cNvPr>
          <p:cNvSpPr txBox="1"/>
          <p:nvPr/>
        </p:nvSpPr>
        <p:spPr>
          <a:xfrm>
            <a:off x="1035610" y="4595534"/>
            <a:ext cx="190226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Learn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who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we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are,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and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what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we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are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working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on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.</a:t>
            </a:r>
            <a:endParaRPr lang="id-ID" sz="1400" dirty="0">
              <a:solidFill>
                <a:schemeClr val="bg1">
                  <a:lumMod val="50000"/>
                </a:schemeClr>
              </a:solidFill>
              <a:latin typeface="Nunito" pitchFamily="2" charset="7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F0F781-FAE4-40CF-8F1B-FA428E3A6C1C}"/>
              </a:ext>
            </a:extLst>
          </p:cNvPr>
          <p:cNvSpPr txBox="1"/>
          <p:nvPr/>
        </p:nvSpPr>
        <p:spPr>
          <a:xfrm>
            <a:off x="3748754" y="4246235"/>
            <a:ext cx="1902265" cy="116955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Why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was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this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project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created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in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the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first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place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?</a:t>
            </a:r>
            <a:b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</a:b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What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are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the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needs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of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the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users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?</a:t>
            </a:r>
            <a:endParaRPr lang="id-ID" sz="1400" dirty="0">
              <a:solidFill>
                <a:schemeClr val="bg1">
                  <a:lumMod val="50000"/>
                </a:schemeClr>
              </a:solidFill>
              <a:latin typeface="Nunito" pitchFamily="2" charset="7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B1FC1E9-6040-43A6-8C5E-91BCD1513846}"/>
              </a:ext>
            </a:extLst>
          </p:cNvPr>
          <p:cNvSpPr txBox="1"/>
          <p:nvPr/>
        </p:nvSpPr>
        <p:spPr>
          <a:xfrm>
            <a:off x="6409165" y="4263517"/>
            <a:ext cx="190226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Showcase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of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sz="1400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the</a:t>
            </a:r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main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parts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of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our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project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,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our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goal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as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a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group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and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innovative</a:t>
            </a:r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 </a:t>
            </a:r>
            <a:r>
              <a:rPr lang="id-ID" dirty="0" err="1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ideas</a:t>
            </a:r>
            <a:endParaRPr lang="id-ID" sz="1400" dirty="0">
              <a:solidFill>
                <a:schemeClr val="bg1">
                  <a:lumMod val="50000"/>
                </a:schemeClr>
              </a:solidFill>
              <a:latin typeface="Nunito" pitchFamily="2" charset="7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0F0757-9888-4E4D-8293-AC5D14B20F41}"/>
              </a:ext>
            </a:extLst>
          </p:cNvPr>
          <p:cNvSpPr txBox="1"/>
          <p:nvPr/>
        </p:nvSpPr>
        <p:spPr>
          <a:xfrm>
            <a:off x="985448" y="3569247"/>
            <a:ext cx="2261254" cy="101566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id-ID" sz="2000" b="1" dirty="0">
                <a:latin typeface="Comfortaa" pitchFamily="2" charset="0"/>
              </a:rPr>
              <a:t>Our </a:t>
            </a:r>
            <a:r>
              <a:rPr lang="id-ID" sz="2000" b="1" dirty="0" err="1">
                <a:latin typeface="Comfortaa" pitchFamily="2" charset="0"/>
              </a:rPr>
              <a:t>team</a:t>
            </a:r>
            <a:r>
              <a:rPr lang="id-ID" sz="2000" b="1" dirty="0">
                <a:latin typeface="Comfortaa" pitchFamily="2" charset="0"/>
              </a:rPr>
              <a:t> &amp; </a:t>
            </a:r>
            <a:r>
              <a:rPr lang="id-ID" sz="2000" b="1" dirty="0" err="1">
                <a:latin typeface="Comfortaa" pitchFamily="2" charset="0"/>
              </a:rPr>
              <a:t>topic</a:t>
            </a:r>
            <a:r>
              <a:rPr lang="id-ID" sz="2000" b="1" dirty="0">
                <a:latin typeface="Comfortaa" pitchFamily="2" charset="0"/>
              </a:rPr>
              <a:t>  </a:t>
            </a:r>
            <a:r>
              <a:rPr lang="id-ID" sz="2000" b="1" dirty="0" err="1">
                <a:latin typeface="Comfortaa" pitchFamily="2" charset="0"/>
              </a:rPr>
              <a:t>introduction</a:t>
            </a:r>
            <a:endParaRPr lang="en-US" sz="2000" b="1" dirty="0">
              <a:latin typeface="Comfortaa" pitchFamily="2" charset="0"/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BD72EBC-0E67-4CB5-95C2-8B06DA8635FC}"/>
              </a:ext>
            </a:extLst>
          </p:cNvPr>
          <p:cNvCxnSpPr>
            <a:cxnSpLocks/>
          </p:cNvCxnSpPr>
          <p:nvPr/>
        </p:nvCxnSpPr>
        <p:spPr>
          <a:xfrm>
            <a:off x="2819400" y="3355623"/>
            <a:ext cx="42730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BDCAB0F-B3CE-4874-8464-CAA413961CEF}"/>
              </a:ext>
            </a:extLst>
          </p:cNvPr>
          <p:cNvSpPr txBox="1"/>
          <p:nvPr/>
        </p:nvSpPr>
        <p:spPr>
          <a:xfrm>
            <a:off x="3788922" y="3576484"/>
            <a:ext cx="2129503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id-ID" dirty="0" err="1">
                <a:solidFill>
                  <a:schemeClr val="accent6"/>
                </a:solidFill>
                <a:latin typeface="Comfortaa Medium" pitchFamily="2" charset="0"/>
              </a:rPr>
              <a:t>Req</a:t>
            </a:r>
            <a:r>
              <a:rPr lang="id-ID" dirty="0">
                <a:solidFill>
                  <a:schemeClr val="accent6"/>
                </a:solidFill>
                <a:latin typeface="Comfortaa Medium" pitchFamily="2" charset="0"/>
              </a:rPr>
              <a:t>. </a:t>
            </a:r>
            <a:r>
              <a:rPr lang="id-ID" dirty="0" err="1">
                <a:solidFill>
                  <a:schemeClr val="accent6"/>
                </a:solidFill>
                <a:latin typeface="Comfortaa Medium" pitchFamily="2" charset="0"/>
              </a:rPr>
              <a:t>Analysis</a:t>
            </a:r>
            <a:endParaRPr lang="en-US" dirty="0">
              <a:solidFill>
                <a:schemeClr val="accent6"/>
              </a:solidFill>
              <a:latin typeface="Comfortaa Medium" pitchFamily="2" charset="0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38CAC20-572E-474B-813B-24D24A592CC3}"/>
              </a:ext>
            </a:extLst>
          </p:cNvPr>
          <p:cNvCxnSpPr>
            <a:cxnSpLocks/>
          </p:cNvCxnSpPr>
          <p:nvPr/>
        </p:nvCxnSpPr>
        <p:spPr>
          <a:xfrm>
            <a:off x="5531291" y="3355623"/>
            <a:ext cx="42730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919BB9A-9EAD-4D6F-9EA2-E60039E93024}"/>
              </a:ext>
            </a:extLst>
          </p:cNvPr>
          <p:cNvCxnSpPr>
            <a:cxnSpLocks/>
          </p:cNvCxnSpPr>
          <p:nvPr/>
        </p:nvCxnSpPr>
        <p:spPr>
          <a:xfrm>
            <a:off x="8243182" y="3355623"/>
            <a:ext cx="42730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7F6184D-AE0D-60FA-3709-2EFEC0E9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66364-3A52-EC49-8B0A-2C09AFC94D08}" type="datetime1">
              <a:rPr lang="en-US" smtClean="0">
                <a:solidFill>
                  <a:schemeClr val="accent6"/>
                </a:solidFill>
              </a:rPr>
              <a:t>7/12/23</a:t>
            </a:fld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C852CF6C-0A07-D70A-D793-38EEBD49B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/>
                </a:solidFill>
              </a:rPr>
              <a:t>Fundamentals of UI &amp; UX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A4627A-BE25-31DD-1A6E-400E402DB869}"/>
              </a:ext>
            </a:extLst>
          </p:cNvPr>
          <p:cNvSpPr txBox="1"/>
          <p:nvPr/>
        </p:nvSpPr>
        <p:spPr>
          <a:xfrm>
            <a:off x="6402389" y="3504284"/>
            <a:ext cx="2129503" cy="70788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id-ID" dirty="0">
                <a:solidFill>
                  <a:schemeClr val="accent6"/>
                </a:solidFill>
                <a:latin typeface="Comfortaa Medium" pitchFamily="2" charset="0"/>
              </a:rPr>
              <a:t>Project </a:t>
            </a:r>
            <a:r>
              <a:rPr lang="id-ID" dirty="0" err="1">
                <a:solidFill>
                  <a:schemeClr val="accent6"/>
                </a:solidFill>
                <a:latin typeface="Comfortaa Medium" pitchFamily="2" charset="0"/>
              </a:rPr>
              <a:t>design</a:t>
            </a:r>
            <a:r>
              <a:rPr lang="id-ID" dirty="0">
                <a:solidFill>
                  <a:schemeClr val="accent6"/>
                </a:solidFill>
                <a:latin typeface="Comfortaa Medium" pitchFamily="2" charset="0"/>
              </a:rPr>
              <a:t> </a:t>
            </a:r>
            <a:r>
              <a:rPr lang="id-ID" dirty="0" err="1">
                <a:solidFill>
                  <a:schemeClr val="accent6"/>
                </a:solidFill>
                <a:latin typeface="Comfortaa Medium" pitchFamily="2" charset="0"/>
              </a:rPr>
              <a:t>with</a:t>
            </a:r>
            <a:r>
              <a:rPr lang="id-ID" dirty="0">
                <a:solidFill>
                  <a:schemeClr val="accent6"/>
                </a:solidFill>
                <a:latin typeface="Comfortaa Medium" pitchFamily="2" charset="0"/>
              </a:rPr>
              <a:t> HTML/CSS</a:t>
            </a:r>
            <a:endParaRPr lang="en-US" dirty="0">
              <a:solidFill>
                <a:schemeClr val="accent6"/>
              </a:solidFill>
              <a:latin typeface="Comfortaa Medium" pitchFamily="2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4D44371-E33E-81F7-F71B-B5A0EE733C06}"/>
              </a:ext>
            </a:extLst>
          </p:cNvPr>
          <p:cNvCxnSpPr>
            <a:cxnSpLocks/>
          </p:cNvCxnSpPr>
          <p:nvPr/>
        </p:nvCxnSpPr>
        <p:spPr>
          <a:xfrm>
            <a:off x="10955073" y="3355623"/>
            <a:ext cx="42730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307F66A-3C31-779D-7F51-7B10B20B6FFB}"/>
              </a:ext>
            </a:extLst>
          </p:cNvPr>
          <p:cNvSpPr txBox="1"/>
          <p:nvPr/>
        </p:nvSpPr>
        <p:spPr>
          <a:xfrm>
            <a:off x="9052808" y="3504284"/>
            <a:ext cx="1902264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id-ID" dirty="0">
                <a:solidFill>
                  <a:schemeClr val="accent6"/>
                </a:solidFill>
                <a:latin typeface="Comfortaa Medium" pitchFamily="2" charset="0"/>
              </a:rPr>
              <a:t> </a:t>
            </a:r>
            <a:r>
              <a:rPr lang="id-ID" dirty="0" err="1">
                <a:solidFill>
                  <a:schemeClr val="accent6"/>
                </a:solidFill>
                <a:latin typeface="Comfortaa Medium" pitchFamily="2" charset="0"/>
              </a:rPr>
              <a:t>References</a:t>
            </a:r>
            <a:endParaRPr lang="en-US" dirty="0">
              <a:solidFill>
                <a:schemeClr val="accent6"/>
              </a:solidFill>
              <a:latin typeface="Comfortaa Medium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B816F9-CCCF-F614-A37C-7C0B15147C66}"/>
              </a:ext>
            </a:extLst>
          </p:cNvPr>
          <p:cNvSpPr txBox="1"/>
          <p:nvPr/>
        </p:nvSpPr>
        <p:spPr>
          <a:xfrm>
            <a:off x="11870944" y="6433312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63F3C0-B701-DFAE-C2F4-EF7948D5A32C}"/>
              </a:ext>
            </a:extLst>
          </p:cNvPr>
          <p:cNvSpPr txBox="1"/>
          <p:nvPr/>
        </p:nvSpPr>
        <p:spPr>
          <a:xfrm>
            <a:off x="9052808" y="4212170"/>
            <a:ext cx="190226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Nunito" pitchFamily="2" charset="77"/>
              </a:rPr>
              <a:t>All the sources of our knowledge and shared information.</a:t>
            </a:r>
            <a:endParaRPr lang="id-ID" sz="1400" dirty="0">
              <a:solidFill>
                <a:schemeClr val="bg1">
                  <a:lumMod val="50000"/>
                </a:schemeClr>
              </a:solidFill>
              <a:latin typeface="Nunit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87465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2"/>
          <p:cNvSpPr txBox="1">
            <a:spLocks noGrp="1"/>
          </p:cNvSpPr>
          <p:nvPr>
            <p:ph type="title"/>
          </p:nvPr>
        </p:nvSpPr>
        <p:spPr>
          <a:xfrm>
            <a:off x="367645" y="1342886"/>
            <a:ext cx="9306514" cy="2086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dirty="0">
                <a:solidFill>
                  <a:srgbClr val="FFFFFF"/>
                </a:solidFill>
                <a:effectLst/>
                <a:latin typeface="Comfortaa Medium" pitchFamily="2" charset="0"/>
              </a:rPr>
              <a:t>Thank you </a:t>
            </a:r>
            <a:r>
              <a:rPr lang="en-GB" b="0" dirty="0">
                <a:solidFill>
                  <a:srgbClr val="FFFFFF"/>
                </a:solidFill>
                <a:effectLst/>
                <a:latin typeface="Comfortaa Medium" pitchFamily="2" charset="0"/>
              </a:rPr>
              <a:t>for your time! </a:t>
            </a:r>
            <a:endParaRPr lang="en-GB" b="0" dirty="0">
              <a:effectLst/>
              <a:latin typeface="Comfortaa Medium" pitchFamily="2" charset="0"/>
            </a:endParaRPr>
          </a:p>
        </p:txBody>
      </p:sp>
      <p:sp>
        <p:nvSpPr>
          <p:cNvPr id="317" name="Google Shape;317;p12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5348E4AC-0091-FC45-97AC-BD0936CD1484}" type="datetime1">
              <a:rPr lang="en-US" smtClean="0"/>
              <a:t>7/12/23</a:t>
            </a:fld>
            <a:endParaRPr/>
          </a:p>
        </p:txBody>
      </p:sp>
      <p:sp>
        <p:nvSpPr>
          <p:cNvPr id="319" name="Google Shape;319;p12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20</a:t>
            </a:fld>
            <a:endParaRPr>
              <a:latin typeface="Comfortaa Medium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54055FE-238A-E7AB-F3AC-D38742F2749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  <p:extLst>
      <p:ext uri="{BB962C8B-B14F-4D97-AF65-F5344CB8AC3E}">
        <p14:creationId xmlns:p14="http://schemas.microsoft.com/office/powerpoint/2010/main" val="3241806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4C6E3893-D559-8B40-A8E6-2BB3B2145968}" type="datetime1">
              <a:rPr lang="en-US" smtClean="0"/>
              <a:t>7/12/23</a:t>
            </a:fld>
            <a:endParaRPr dirty="0"/>
          </a:p>
        </p:txBody>
      </p:sp>
      <p:sp>
        <p:nvSpPr>
          <p:cNvPr id="216" name="Google Shape;216;p2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3</a:t>
            </a:fld>
            <a:endParaRPr>
              <a:latin typeface="Comfortaa Medium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789956-316C-D84E-80FD-8186EB9B6C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67645" y="445304"/>
            <a:ext cx="9404851" cy="1172116"/>
          </a:xfrm>
        </p:spPr>
        <p:txBody>
          <a:bodyPr/>
          <a:lstStyle/>
          <a:p>
            <a:pPr rtl="0"/>
            <a:r>
              <a:rPr lang="de-DE" sz="4400" b="1" i="0" dirty="0">
                <a:solidFill>
                  <a:srgbClr val="DF4807"/>
                </a:solidFill>
                <a:effectLst/>
                <a:latin typeface="Comfortaa" pitchFamily="2" charset="0"/>
                <a:ea typeface="Play"/>
                <a:cs typeface="Play"/>
              </a:rPr>
              <a:t>1. </a:t>
            </a:r>
            <a:r>
              <a:rPr lang="de-DE" sz="4400" b="1" i="0" dirty="0" err="1">
                <a:solidFill>
                  <a:srgbClr val="DF4807"/>
                </a:solidFill>
                <a:effectLst/>
                <a:latin typeface="Comfortaa" pitchFamily="2" charset="0"/>
                <a:ea typeface="Play"/>
                <a:cs typeface="Play"/>
              </a:rPr>
              <a:t>Our</a:t>
            </a:r>
            <a:r>
              <a:rPr lang="de-DE" sz="4400" b="1" i="0" dirty="0">
                <a:solidFill>
                  <a:srgbClr val="DF4807"/>
                </a:solidFill>
                <a:effectLst/>
                <a:latin typeface="Comfortaa" pitchFamily="2" charset="0"/>
                <a:ea typeface="Play"/>
                <a:cs typeface="Play"/>
              </a:rPr>
              <a:t> Team</a:t>
            </a:r>
            <a:endParaRPr lang="en-GR" dirty="0">
              <a:effectLst/>
            </a:endParaRPr>
          </a:p>
          <a:p>
            <a:endParaRPr lang="en-GR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588ACAD-BA3E-88A1-53D2-459C5FDC690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  <p:pic>
        <p:nvPicPr>
          <p:cNvPr id="22" name="Google Shape;212;p2">
            <a:extLst>
              <a:ext uri="{FF2B5EF4-FFF2-40B4-BE49-F238E27FC236}">
                <a16:creationId xmlns:a16="http://schemas.microsoft.com/office/drawing/2014/main" id="{F6A840E8-1AA9-A94A-17F1-2C9F17ACC70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/>
          <a:srcRect t="24510" b="-176"/>
          <a:stretch/>
        </p:blipFill>
        <p:spPr>
          <a:xfrm>
            <a:off x="3883948" y="2396998"/>
            <a:ext cx="1719687" cy="1670943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" name="Google Shape;217;p2">
            <a:extLst>
              <a:ext uri="{FF2B5EF4-FFF2-40B4-BE49-F238E27FC236}">
                <a16:creationId xmlns:a16="http://schemas.microsoft.com/office/drawing/2014/main" id="{DEA4E7C4-5AE3-95D1-C01E-B46EA9A9DF0D}"/>
              </a:ext>
            </a:extLst>
          </p:cNvPr>
          <p:cNvSpPr/>
          <p:nvPr/>
        </p:nvSpPr>
        <p:spPr>
          <a:xfrm>
            <a:off x="3754639" y="4461002"/>
            <a:ext cx="1965216" cy="622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 err="1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Chinmayee</a:t>
            </a:r>
            <a:r>
              <a:rPr lang="de-DE" sz="17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 </a:t>
            </a:r>
          </a:p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Joshi</a:t>
            </a:r>
            <a:endParaRPr sz="1700" b="1" dirty="0">
              <a:latin typeface="Comfortaa Medium" pitchFamily="2" charset="0"/>
            </a:endParaRPr>
          </a:p>
        </p:txBody>
      </p:sp>
      <p:pic>
        <p:nvPicPr>
          <p:cNvPr id="24" name="Google Shape;212;p2">
            <a:extLst>
              <a:ext uri="{FF2B5EF4-FFF2-40B4-BE49-F238E27FC236}">
                <a16:creationId xmlns:a16="http://schemas.microsoft.com/office/drawing/2014/main" id="{383FC8CC-A0BA-E383-9567-300FC3131862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l="-1025" t="20187" r="1025" b="4147"/>
          <a:stretch/>
        </p:blipFill>
        <p:spPr>
          <a:xfrm>
            <a:off x="6614558" y="2379987"/>
            <a:ext cx="1719687" cy="1670943"/>
          </a:xfrm>
          <a:prstGeom prst="ellipse">
            <a:avLst/>
          </a:prstGeom>
          <a:noFill/>
          <a:ln>
            <a:noFill/>
          </a:ln>
        </p:spPr>
      </p:pic>
      <p:sp>
        <p:nvSpPr>
          <p:cNvPr id="25" name="Google Shape;217;p2">
            <a:extLst>
              <a:ext uri="{FF2B5EF4-FFF2-40B4-BE49-F238E27FC236}">
                <a16:creationId xmlns:a16="http://schemas.microsoft.com/office/drawing/2014/main" id="{30BD5396-A0E7-A9D2-320D-B3143F93DDF1}"/>
              </a:ext>
            </a:extLst>
          </p:cNvPr>
          <p:cNvSpPr/>
          <p:nvPr/>
        </p:nvSpPr>
        <p:spPr>
          <a:xfrm>
            <a:off x="6485249" y="4461002"/>
            <a:ext cx="1965216" cy="93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 err="1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Sahana</a:t>
            </a:r>
            <a:r>
              <a:rPr lang="de-DE" sz="17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 </a:t>
            </a:r>
            <a:r>
              <a:rPr lang="de-DE" sz="1700" b="1" dirty="0" err="1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Nayaka</a:t>
            </a:r>
            <a:r>
              <a:rPr lang="de-DE" sz="17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 </a:t>
            </a:r>
            <a:r>
              <a:rPr lang="de-DE" sz="1700" b="1" dirty="0" err="1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Govindappa</a:t>
            </a:r>
            <a:r>
              <a:rPr lang="de-DE" sz="17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 </a:t>
            </a:r>
            <a:r>
              <a:rPr lang="de-DE" sz="1700" b="1" dirty="0" err="1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Premakumari</a:t>
            </a:r>
            <a:endParaRPr sz="1700" b="1" dirty="0">
              <a:latin typeface="Comfortaa Medium" pitchFamily="2" charset="0"/>
            </a:endParaRPr>
          </a:p>
        </p:txBody>
      </p:sp>
      <p:pic>
        <p:nvPicPr>
          <p:cNvPr id="26" name="Google Shape;212;p2">
            <a:extLst>
              <a:ext uri="{FF2B5EF4-FFF2-40B4-BE49-F238E27FC236}">
                <a16:creationId xmlns:a16="http://schemas.microsoft.com/office/drawing/2014/main" id="{62BF8011-95A8-A997-A128-EEAAEC7DAF68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5"/>
          <a:srcRect t="20299" b="4035"/>
          <a:stretch/>
        </p:blipFill>
        <p:spPr>
          <a:xfrm>
            <a:off x="9345168" y="2380964"/>
            <a:ext cx="1719687" cy="1674467"/>
          </a:xfrm>
          <a:prstGeom prst="ellipse">
            <a:avLst/>
          </a:prstGeom>
          <a:noFill/>
          <a:ln>
            <a:noFill/>
          </a:ln>
        </p:spPr>
      </p:pic>
      <p:sp>
        <p:nvSpPr>
          <p:cNvPr id="27" name="Google Shape;217;p2">
            <a:extLst>
              <a:ext uri="{FF2B5EF4-FFF2-40B4-BE49-F238E27FC236}">
                <a16:creationId xmlns:a16="http://schemas.microsoft.com/office/drawing/2014/main" id="{F7ED4604-88D3-B192-C3A9-F74895A1C1E7}"/>
              </a:ext>
            </a:extLst>
          </p:cNvPr>
          <p:cNvSpPr/>
          <p:nvPr/>
        </p:nvSpPr>
        <p:spPr>
          <a:xfrm>
            <a:off x="9215859" y="4461002"/>
            <a:ext cx="1965216" cy="622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 err="1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Akshata</a:t>
            </a:r>
            <a:r>
              <a:rPr lang="de-DE" sz="17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 </a:t>
            </a:r>
          </a:p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 err="1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Naik</a:t>
            </a:r>
            <a:endParaRPr sz="1700" b="1" dirty="0">
              <a:latin typeface="Comfortaa Medium" pitchFamily="2" charset="0"/>
            </a:endParaRPr>
          </a:p>
        </p:txBody>
      </p:sp>
      <p:pic>
        <p:nvPicPr>
          <p:cNvPr id="30" name="Google Shape;212;p2">
            <a:extLst>
              <a:ext uri="{FF2B5EF4-FFF2-40B4-BE49-F238E27FC236}">
                <a16:creationId xmlns:a16="http://schemas.microsoft.com/office/drawing/2014/main" id="{CFD288F2-FF53-32FC-3079-CE1C0310B38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>
            <a:alphaModFix/>
          </a:blip>
          <a:srcRect l="12500" r="12500"/>
          <a:stretch/>
        </p:blipFill>
        <p:spPr>
          <a:xfrm rot="5400000">
            <a:off x="1177427" y="2327360"/>
            <a:ext cx="1656221" cy="1734976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" name="Google Shape;217;p2">
            <a:extLst>
              <a:ext uri="{FF2B5EF4-FFF2-40B4-BE49-F238E27FC236}">
                <a16:creationId xmlns:a16="http://schemas.microsoft.com/office/drawing/2014/main" id="{79845BB8-87FE-A582-0173-E7AEE89599B0}"/>
              </a:ext>
            </a:extLst>
          </p:cNvPr>
          <p:cNvSpPr/>
          <p:nvPr/>
        </p:nvSpPr>
        <p:spPr>
          <a:xfrm>
            <a:off x="1010925" y="4461002"/>
            <a:ext cx="1965216" cy="622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700" b="1" dirty="0" err="1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Fragkiadakis</a:t>
            </a:r>
            <a:r>
              <a:rPr lang="de-DE" sz="1700" b="1" dirty="0">
                <a:solidFill>
                  <a:schemeClr val="accent1"/>
                </a:solidFill>
                <a:latin typeface="Comfortaa" pitchFamily="2" charset="0"/>
                <a:ea typeface="Play"/>
                <a:cs typeface="Play"/>
                <a:sym typeface="Play"/>
              </a:rPr>
              <a:t>, Andreas</a:t>
            </a:r>
            <a:endParaRPr sz="1700" b="1" dirty="0">
              <a:latin typeface="Comfortaa Medium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"/>
          <p:cNvSpPr txBox="1">
            <a:spLocks noGrp="1"/>
          </p:cNvSpPr>
          <p:nvPr>
            <p:ph type="title"/>
          </p:nvPr>
        </p:nvSpPr>
        <p:spPr>
          <a:xfrm>
            <a:off x="360000" y="2329132"/>
            <a:ext cx="11472946" cy="398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de-DE" dirty="0">
                <a:latin typeface="Comfortaa Medium" pitchFamily="2" charset="0"/>
              </a:rPr>
              <a:t>1. The Topic:</a:t>
            </a:r>
            <a:br>
              <a:rPr lang="de-DE" dirty="0"/>
            </a:br>
            <a:br>
              <a:rPr lang="de-DE" dirty="0">
                <a:latin typeface="Comfortaa Medium" pitchFamily="2" charset="0"/>
              </a:rPr>
            </a:br>
            <a:r>
              <a:rPr lang="de-DE" sz="3600" dirty="0">
                <a:latin typeface="Comfortaa Medium" pitchFamily="2" charset="0"/>
              </a:rPr>
              <a:t>Understanding </a:t>
            </a:r>
            <a:r>
              <a:rPr lang="de-DE" sz="3600" dirty="0" err="1">
                <a:latin typeface="Comfortaa Medium" pitchFamily="2" charset="0"/>
              </a:rPr>
              <a:t>the</a:t>
            </a:r>
            <a:r>
              <a:rPr lang="de-DE" sz="3600" dirty="0">
                <a:latin typeface="Comfortaa Medium" pitchFamily="2" charset="0"/>
              </a:rPr>
              <a:t> </a:t>
            </a:r>
            <a:r>
              <a:rPr lang="de-DE" sz="3600" dirty="0" err="1">
                <a:latin typeface="Comfortaa Medium" pitchFamily="2" charset="0"/>
              </a:rPr>
              <a:t>topic</a:t>
            </a:r>
            <a:r>
              <a:rPr lang="de-DE" sz="3600" dirty="0">
                <a:latin typeface="Comfortaa Medium" pitchFamily="2" charset="0"/>
              </a:rPr>
              <a:t> and </a:t>
            </a:r>
            <a:r>
              <a:rPr lang="de-DE" sz="3600" dirty="0" err="1">
                <a:latin typeface="Comfortaa Medium" pitchFamily="2" charset="0"/>
              </a:rPr>
              <a:t>its</a:t>
            </a:r>
            <a:r>
              <a:rPr lang="de-DE" sz="3600" dirty="0">
                <a:latin typeface="Comfortaa Medium" pitchFamily="2" charset="0"/>
              </a:rPr>
              <a:t> </a:t>
            </a:r>
            <a:r>
              <a:rPr lang="de-DE" sz="3600" dirty="0" err="1">
                <a:latin typeface="Comfortaa Medium" pitchFamily="2" charset="0"/>
              </a:rPr>
              <a:t>importance</a:t>
            </a:r>
            <a:r>
              <a:rPr lang="de-DE" sz="3600" dirty="0">
                <a:latin typeface="Comfortaa Medium" pitchFamily="2" charset="0"/>
              </a:rPr>
              <a:t>.</a:t>
            </a:r>
            <a:endParaRPr dirty="0">
              <a:latin typeface="Comfortaa Medium" pitchFamily="2" charset="0"/>
            </a:endParaRPr>
          </a:p>
        </p:txBody>
      </p:sp>
      <p:sp>
        <p:nvSpPr>
          <p:cNvPr id="237" name="Google Shape;237;p4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5A1C90F2-6D54-E441-BD34-ADDB2DFA4CCE}" type="datetime1">
              <a:rPr lang="en-US" smtClean="0"/>
              <a:t>7/12/23</a:t>
            </a:fld>
            <a:endParaRPr dirty="0"/>
          </a:p>
        </p:txBody>
      </p:sp>
      <p:sp>
        <p:nvSpPr>
          <p:cNvPr id="239" name="Google Shape;239;p4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>
                <a:latin typeface="Comfortaa Medium" pitchFamily="2" charset="0"/>
              </a:rPr>
              <a:t>4</a:t>
            </a:fld>
            <a:endParaRPr>
              <a:latin typeface="Comfortaa Medium" pitchFamily="2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17B4D0-3B9C-2F5B-B24C-099B012AE21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"/>
          <p:cNvSpPr txBox="1">
            <a:spLocks noGrp="1"/>
          </p:cNvSpPr>
          <p:nvPr>
            <p:ph type="title"/>
          </p:nvPr>
        </p:nvSpPr>
        <p:spPr>
          <a:xfrm>
            <a:off x="367645" y="610605"/>
            <a:ext cx="9158400" cy="83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de-DE" dirty="0">
                <a:latin typeface="Comfortaa Medium" pitchFamily="2" charset="0"/>
              </a:rPr>
              <a:t>Mental Health: An Essential Part </a:t>
            </a:r>
            <a:r>
              <a:rPr lang="de-DE" dirty="0" err="1">
                <a:latin typeface="Comfortaa Medium" pitchFamily="2" charset="0"/>
              </a:rPr>
              <a:t>of</a:t>
            </a:r>
            <a:r>
              <a:rPr lang="de-DE" dirty="0">
                <a:latin typeface="Comfortaa Medium" pitchFamily="2" charset="0"/>
              </a:rPr>
              <a:t> </a:t>
            </a:r>
            <a:r>
              <a:rPr lang="de-DE" dirty="0" err="1">
                <a:latin typeface="Comfortaa Medium" pitchFamily="2" charset="0"/>
              </a:rPr>
              <a:t>Our</a:t>
            </a:r>
            <a:r>
              <a:rPr lang="de-DE" dirty="0">
                <a:latin typeface="Comfortaa Medium" pitchFamily="2" charset="0"/>
              </a:rPr>
              <a:t> Overall Well-</a:t>
            </a:r>
            <a:r>
              <a:rPr lang="de-DE" dirty="0" err="1">
                <a:latin typeface="Comfortaa Medium" pitchFamily="2" charset="0"/>
              </a:rPr>
              <a:t>being</a:t>
            </a:r>
            <a:endParaRPr lang="de-DE" dirty="0">
              <a:latin typeface="Comfortaa Medium" pitchFamily="2" charset="0"/>
            </a:endParaRPr>
          </a:p>
        </p:txBody>
      </p:sp>
      <p:sp>
        <p:nvSpPr>
          <p:cNvPr id="245" name="Google Shape;245;p5"/>
          <p:cNvSpPr txBox="1">
            <a:spLocks noGrp="1"/>
          </p:cNvSpPr>
          <p:nvPr>
            <p:ph type="body" idx="1"/>
          </p:nvPr>
        </p:nvSpPr>
        <p:spPr>
          <a:xfrm>
            <a:off x="359400" y="1728000"/>
            <a:ext cx="8803073" cy="42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de-DE" sz="2000" dirty="0">
                <a:latin typeface="Comfortaa Medium" pitchFamily="2" charset="0"/>
              </a:rPr>
              <a:t>💭 Mental </a:t>
            </a:r>
            <a:r>
              <a:rPr lang="de-DE" sz="2000" dirty="0" err="1">
                <a:latin typeface="Comfortaa Medium" pitchFamily="2" charset="0"/>
              </a:rPr>
              <a:t>health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includes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our</a:t>
            </a:r>
            <a:r>
              <a:rPr lang="de-DE" sz="2000" dirty="0">
                <a:latin typeface="Comfortaa Medium" pitchFamily="2" charset="0"/>
              </a:rPr>
              <a:t> emotional, </a:t>
            </a:r>
            <a:r>
              <a:rPr lang="de-DE" sz="2000" dirty="0" err="1">
                <a:latin typeface="Comfortaa Medium" pitchFamily="2" charset="0"/>
              </a:rPr>
              <a:t>psychological</a:t>
            </a:r>
            <a:r>
              <a:rPr lang="de-DE" sz="2000" dirty="0">
                <a:latin typeface="Comfortaa Medium" pitchFamily="2" charset="0"/>
              </a:rPr>
              <a:t>, and social well-</a:t>
            </a:r>
            <a:r>
              <a:rPr lang="de-DE" sz="2000" dirty="0" err="1">
                <a:latin typeface="Comfortaa Medium" pitchFamily="2" charset="0"/>
              </a:rPr>
              <a:t>being</a:t>
            </a:r>
            <a:r>
              <a:rPr lang="de-DE" sz="2000" dirty="0">
                <a:latin typeface="Comfortaa Medium" pitchFamily="2" charset="0"/>
              </a:rPr>
              <a:t>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de-DE" sz="2000" dirty="0">
                <a:latin typeface="Comfortaa Medium" pitchFamily="2" charset="0"/>
              </a:rPr>
              <a:t>🧠 </a:t>
            </a:r>
            <a:r>
              <a:rPr lang="de-DE" sz="2000" dirty="0" err="1">
                <a:latin typeface="Comfortaa Medium" pitchFamily="2" charset="0"/>
              </a:rPr>
              <a:t>Affects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how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we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think</a:t>
            </a:r>
            <a:r>
              <a:rPr lang="de-DE" sz="2000" dirty="0">
                <a:latin typeface="Comfortaa Medium" pitchFamily="2" charset="0"/>
              </a:rPr>
              <a:t>, </a:t>
            </a:r>
            <a:r>
              <a:rPr lang="de-DE" sz="2000" dirty="0" err="1">
                <a:latin typeface="Comfortaa Medium" pitchFamily="2" charset="0"/>
              </a:rPr>
              <a:t>feel</a:t>
            </a:r>
            <a:r>
              <a:rPr lang="de-DE" sz="2000" dirty="0">
                <a:latin typeface="Comfortaa Medium" pitchFamily="2" charset="0"/>
              </a:rPr>
              <a:t>, and </a:t>
            </a:r>
            <a:r>
              <a:rPr lang="de-DE" sz="2000" dirty="0" err="1">
                <a:latin typeface="Comfortaa Medium" pitchFamily="2" charset="0"/>
              </a:rPr>
              <a:t>act</a:t>
            </a:r>
            <a:r>
              <a:rPr lang="de-DE" sz="2000" dirty="0">
                <a:latin typeface="Comfortaa Medium" pitchFamily="2" charset="0"/>
              </a:rPr>
              <a:t>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de-DE" sz="2000" dirty="0">
                <a:latin typeface="Comfortaa Medium" pitchFamily="2" charset="0"/>
              </a:rPr>
              <a:t>🤔 </a:t>
            </a:r>
            <a:r>
              <a:rPr lang="de-DE" sz="2000" dirty="0" err="1">
                <a:latin typeface="Comfortaa Medium" pitchFamily="2" charset="0"/>
              </a:rPr>
              <a:t>Determines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how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we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make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choices</a:t>
            </a:r>
            <a:r>
              <a:rPr lang="de-DE" sz="2000" dirty="0">
                <a:latin typeface="Comfortaa Medium" pitchFamily="2" charset="0"/>
              </a:rPr>
              <a:t> and handle stress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de-DE" sz="2000" dirty="0">
                <a:latin typeface="Comfortaa Medium" pitchFamily="2" charset="0"/>
              </a:rPr>
              <a:t>❤️ </a:t>
            </a:r>
            <a:r>
              <a:rPr lang="de-DE" sz="2000" dirty="0" err="1">
                <a:latin typeface="Comfortaa Medium" pitchFamily="2" charset="0"/>
              </a:rPr>
              <a:t>Taking</a:t>
            </a:r>
            <a:r>
              <a:rPr lang="de-DE" sz="2000" dirty="0">
                <a:latin typeface="Comfortaa Medium" pitchFamily="2" charset="0"/>
              </a:rPr>
              <a:t> care </a:t>
            </a:r>
            <a:r>
              <a:rPr lang="de-DE" sz="2000" dirty="0" err="1">
                <a:latin typeface="Comfortaa Medium" pitchFamily="2" charset="0"/>
              </a:rPr>
              <a:t>of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our</a:t>
            </a:r>
            <a:r>
              <a:rPr lang="de-DE" sz="2000" dirty="0">
                <a:latin typeface="Comfortaa Medium" pitchFamily="2" charset="0"/>
              </a:rPr>
              <a:t> mental </a:t>
            </a:r>
            <a:r>
              <a:rPr lang="de-DE" sz="2000" dirty="0" err="1">
                <a:latin typeface="Comfortaa Medium" pitchFamily="2" charset="0"/>
              </a:rPr>
              <a:t>health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is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important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for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our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overall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health</a:t>
            </a:r>
            <a:r>
              <a:rPr lang="de-DE" sz="2000" dirty="0">
                <a:latin typeface="Comfortaa Medium" pitchFamily="2" charset="0"/>
              </a:rPr>
              <a:t> and well-</a:t>
            </a:r>
            <a:r>
              <a:rPr lang="de-DE" sz="2000" dirty="0" err="1">
                <a:latin typeface="Comfortaa Medium" pitchFamily="2" charset="0"/>
              </a:rPr>
              <a:t>being</a:t>
            </a:r>
            <a:r>
              <a:rPr lang="de-DE" sz="2000" dirty="0">
                <a:latin typeface="Comfortaa Medium" pitchFamily="2" charset="0"/>
              </a:rPr>
              <a:t>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de-DE" sz="2000" dirty="0">
                <a:latin typeface="Comfortaa Medium" pitchFamily="2" charset="0"/>
              </a:rPr>
              <a:t>💪 </a:t>
            </a:r>
            <a:r>
              <a:rPr lang="de-DE" sz="2000" dirty="0" err="1">
                <a:latin typeface="Comfortaa Medium" pitchFamily="2" charset="0"/>
              </a:rPr>
              <a:t>Seeking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help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when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we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need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it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is</a:t>
            </a:r>
            <a:r>
              <a:rPr lang="de-DE" sz="2000" dirty="0">
                <a:latin typeface="Comfortaa Medium" pitchFamily="2" charset="0"/>
              </a:rPr>
              <a:t> a </a:t>
            </a:r>
            <a:r>
              <a:rPr lang="de-DE" sz="2000" dirty="0" err="1">
                <a:latin typeface="Comfortaa Medium" pitchFamily="2" charset="0"/>
              </a:rPr>
              <a:t>sign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of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strength</a:t>
            </a:r>
            <a:endParaRPr lang="de-DE" sz="2000" dirty="0">
              <a:latin typeface="Comfortaa Medium" pitchFamily="2" charset="0"/>
            </a:endParaRPr>
          </a:p>
        </p:txBody>
      </p:sp>
      <p:sp>
        <p:nvSpPr>
          <p:cNvPr id="246" name="Google Shape;246;p5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D85BE79B-1076-0845-8815-805461FFC190}" type="datetime1">
              <a:rPr lang="en-US" smtClean="0"/>
              <a:t>7/12/23</a:t>
            </a:fld>
            <a:endParaRPr/>
          </a:p>
        </p:txBody>
      </p:sp>
      <p:sp>
        <p:nvSpPr>
          <p:cNvPr id="248" name="Google Shape;248;p5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5</a:t>
            </a:fld>
            <a:endParaRPr>
              <a:latin typeface="Comfortaa Medium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0AC5697-5C31-1141-776A-7A3129B3DE1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"/>
          <p:cNvSpPr txBox="1">
            <a:spLocks noGrp="1"/>
          </p:cNvSpPr>
          <p:nvPr>
            <p:ph type="title"/>
          </p:nvPr>
        </p:nvSpPr>
        <p:spPr>
          <a:xfrm>
            <a:off x="360000" y="2329132"/>
            <a:ext cx="11472946" cy="398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de-DE" dirty="0">
                <a:latin typeface="Comfortaa Medium" pitchFamily="2" charset="0"/>
              </a:rPr>
              <a:t>2. </a:t>
            </a:r>
            <a:r>
              <a:rPr lang="en-US" dirty="0">
                <a:latin typeface="Comfortaa Medium" pitchFamily="2" charset="0"/>
              </a:rPr>
              <a:t>A</a:t>
            </a:r>
            <a:r>
              <a:rPr lang="de-DE" dirty="0" err="1">
                <a:latin typeface="Comfortaa Medium" pitchFamily="2" charset="0"/>
              </a:rPr>
              <a:t>nalysis</a:t>
            </a:r>
            <a:r>
              <a:rPr lang="de-DE" dirty="0">
                <a:latin typeface="Comfortaa Medium" pitchFamily="2" charset="0"/>
              </a:rPr>
              <a:t>:</a:t>
            </a:r>
            <a:br>
              <a:rPr lang="de-DE" dirty="0">
                <a:latin typeface="Comfortaa Medium" pitchFamily="2" charset="0"/>
              </a:rPr>
            </a:br>
            <a:br>
              <a:rPr lang="de-DE" dirty="0">
                <a:latin typeface="Comfortaa Medium" pitchFamily="2" charset="0"/>
              </a:rPr>
            </a:br>
            <a:r>
              <a:rPr lang="de-DE" sz="3200" dirty="0" err="1">
                <a:latin typeface="Comfortaa Medium" pitchFamily="2" charset="0"/>
              </a:rPr>
              <a:t>Examining</a:t>
            </a:r>
            <a:r>
              <a:rPr lang="de-DE" sz="3200" dirty="0">
                <a:latin typeface="Comfortaa Medium" pitchFamily="2" charset="0"/>
              </a:rPr>
              <a:t> and </a:t>
            </a:r>
            <a:r>
              <a:rPr lang="de-DE" sz="3200" dirty="0" err="1">
                <a:latin typeface="Comfortaa Medium" pitchFamily="2" charset="0"/>
              </a:rPr>
              <a:t>investigating</a:t>
            </a:r>
            <a:r>
              <a:rPr lang="de-DE" sz="3200" dirty="0">
                <a:latin typeface="Comfortaa Medium" pitchFamily="2" charset="0"/>
              </a:rPr>
              <a:t> </a:t>
            </a:r>
            <a:r>
              <a:rPr lang="de-DE" sz="3200" dirty="0" err="1">
                <a:latin typeface="Comfortaa Medium" pitchFamily="2" charset="0"/>
              </a:rPr>
              <a:t>the</a:t>
            </a:r>
            <a:r>
              <a:rPr lang="de-DE" sz="3200" dirty="0">
                <a:latin typeface="Comfortaa Medium" pitchFamily="2" charset="0"/>
              </a:rPr>
              <a:t> </a:t>
            </a:r>
            <a:r>
              <a:rPr lang="de-DE" sz="3200" dirty="0" err="1">
                <a:latin typeface="Comfortaa Medium" pitchFamily="2" charset="0"/>
              </a:rPr>
              <a:t>task</a:t>
            </a:r>
            <a:r>
              <a:rPr lang="de-DE" sz="3200" dirty="0">
                <a:latin typeface="Comfortaa Medium" pitchFamily="2" charset="0"/>
              </a:rPr>
              <a:t>.</a:t>
            </a:r>
            <a:br>
              <a:rPr lang="de-DE" sz="5400" dirty="0"/>
            </a:br>
            <a:br>
              <a:rPr lang="de-DE" sz="6000" dirty="0"/>
            </a:br>
            <a:br>
              <a:rPr lang="de-DE" sz="6000" dirty="0">
                <a:latin typeface="Comfortaa Medium" pitchFamily="2" charset="0"/>
              </a:rPr>
            </a:br>
            <a:endParaRPr lang="de-DE" sz="6000" dirty="0">
              <a:latin typeface="Comfortaa Medium" pitchFamily="2" charset="0"/>
            </a:endParaRPr>
          </a:p>
        </p:txBody>
      </p:sp>
      <p:sp>
        <p:nvSpPr>
          <p:cNvPr id="237" name="Google Shape;237;p4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5A1C90F2-6D54-E441-BD34-ADDB2DFA4CCE}" type="datetime1">
              <a:rPr lang="en-US" smtClean="0"/>
              <a:t>7/12/23</a:t>
            </a:fld>
            <a:endParaRPr dirty="0"/>
          </a:p>
        </p:txBody>
      </p:sp>
      <p:sp>
        <p:nvSpPr>
          <p:cNvPr id="239" name="Google Shape;239;p4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>
                <a:latin typeface="Comfortaa Medium" pitchFamily="2" charset="0"/>
              </a:rPr>
              <a:t>6</a:t>
            </a:fld>
            <a:endParaRPr>
              <a:latin typeface="Comfortaa Medium" pitchFamily="2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17B4D0-3B9C-2F5B-B24C-099B012AE21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  <p:extLst>
      <p:ext uri="{BB962C8B-B14F-4D97-AF65-F5344CB8AC3E}">
        <p14:creationId xmlns:p14="http://schemas.microsoft.com/office/powerpoint/2010/main" val="3924731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"/>
          <p:cNvSpPr txBox="1">
            <a:spLocks noGrp="1"/>
          </p:cNvSpPr>
          <p:nvPr>
            <p:ph type="title"/>
          </p:nvPr>
        </p:nvSpPr>
        <p:spPr>
          <a:xfrm>
            <a:off x="360000" y="2329132"/>
            <a:ext cx="11472946" cy="398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de-DE" sz="4400" dirty="0">
                <a:latin typeface="Comfortaa Medium" pitchFamily="2" charset="0"/>
              </a:rPr>
              <a:t>2.1 </a:t>
            </a:r>
            <a:r>
              <a:rPr lang="en-US" sz="4400" dirty="0">
                <a:latin typeface="Comfortaa Medium" pitchFamily="2" charset="0"/>
              </a:rPr>
              <a:t>Requirement</a:t>
            </a:r>
            <a:r>
              <a:rPr lang="de-DE" sz="4400" dirty="0">
                <a:latin typeface="Comfortaa Medium" pitchFamily="2" charset="0"/>
              </a:rPr>
              <a:t> </a:t>
            </a:r>
            <a:r>
              <a:rPr lang="de-DE" sz="4400" dirty="0" err="1">
                <a:latin typeface="Comfortaa Medium" pitchFamily="2" charset="0"/>
              </a:rPr>
              <a:t>analysis</a:t>
            </a:r>
            <a:r>
              <a:rPr lang="de-DE" sz="4400" dirty="0">
                <a:latin typeface="Comfortaa Medium" pitchFamily="2" charset="0"/>
              </a:rPr>
              <a:t>:</a:t>
            </a:r>
            <a:br>
              <a:rPr lang="de-DE" sz="4400" dirty="0"/>
            </a:br>
            <a:br>
              <a:rPr lang="de-DE" sz="4400" dirty="0">
                <a:latin typeface="Comfortaa Medium" pitchFamily="2" charset="0"/>
              </a:rPr>
            </a:br>
            <a:r>
              <a:rPr lang="de-DE" sz="3200" dirty="0" err="1">
                <a:latin typeface="Comfortaa Medium" pitchFamily="2" charset="0"/>
              </a:rPr>
              <a:t>Researching</a:t>
            </a:r>
            <a:r>
              <a:rPr lang="de-DE" sz="3200" dirty="0">
                <a:latin typeface="Comfortaa Medium" pitchFamily="2" charset="0"/>
              </a:rPr>
              <a:t> </a:t>
            </a:r>
            <a:r>
              <a:rPr lang="de-DE" sz="3200" dirty="0" err="1">
                <a:latin typeface="Comfortaa Medium" pitchFamily="2" charset="0"/>
              </a:rPr>
              <a:t>into</a:t>
            </a:r>
            <a:r>
              <a:rPr lang="de-DE" sz="3200" dirty="0">
                <a:latin typeface="Comfortaa Medium" pitchFamily="2" charset="0"/>
              </a:rPr>
              <a:t> </a:t>
            </a:r>
            <a:r>
              <a:rPr lang="de-DE" sz="3200" dirty="0" err="1">
                <a:latin typeface="Comfortaa Medium" pitchFamily="2" charset="0"/>
              </a:rPr>
              <a:t>the</a:t>
            </a:r>
            <a:r>
              <a:rPr lang="de-DE" sz="3200" dirty="0">
                <a:latin typeface="Comfortaa Medium" pitchFamily="2" charset="0"/>
              </a:rPr>
              <a:t> </a:t>
            </a:r>
            <a:r>
              <a:rPr lang="de-DE" sz="3200" dirty="0" err="1">
                <a:latin typeface="Comfortaa Medium" pitchFamily="2" charset="0"/>
              </a:rPr>
              <a:t>problem</a:t>
            </a:r>
            <a:r>
              <a:rPr lang="de-DE" sz="3200" dirty="0">
                <a:latin typeface="Comfortaa Medium" pitchFamily="2" charset="0"/>
              </a:rPr>
              <a:t> </a:t>
            </a:r>
            <a:r>
              <a:rPr lang="de-DE" sz="3200" dirty="0" err="1">
                <a:latin typeface="Comfortaa Medium" pitchFamily="2" charset="0"/>
              </a:rPr>
              <a:t>from</a:t>
            </a:r>
            <a:r>
              <a:rPr lang="de-DE" sz="3200" dirty="0">
                <a:latin typeface="Comfortaa Medium" pitchFamily="2" charset="0"/>
              </a:rPr>
              <a:t> a </a:t>
            </a:r>
            <a:r>
              <a:rPr lang="de-DE" sz="3200" dirty="0" err="1">
                <a:latin typeface="Comfortaa Medium" pitchFamily="2" charset="0"/>
              </a:rPr>
              <a:t>user‘s</a:t>
            </a:r>
            <a:r>
              <a:rPr lang="de-DE" sz="3200" dirty="0">
                <a:latin typeface="Comfortaa Medium" pitchFamily="2" charset="0"/>
              </a:rPr>
              <a:t> </a:t>
            </a:r>
            <a:r>
              <a:rPr lang="de-DE" sz="3200" dirty="0" err="1">
                <a:latin typeface="Comfortaa Medium" pitchFamily="2" charset="0"/>
              </a:rPr>
              <a:t>perspective</a:t>
            </a:r>
            <a:r>
              <a:rPr lang="de-DE" sz="3200" dirty="0">
                <a:latin typeface="Comfortaa Medium" pitchFamily="2" charset="0"/>
              </a:rPr>
              <a:t>.</a:t>
            </a:r>
            <a:endParaRPr lang="de-DE" sz="4400" dirty="0">
              <a:latin typeface="Comfortaa Medium" pitchFamily="2" charset="0"/>
            </a:endParaRPr>
          </a:p>
        </p:txBody>
      </p:sp>
      <p:sp>
        <p:nvSpPr>
          <p:cNvPr id="237" name="Google Shape;237;p4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5A1C90F2-6D54-E441-BD34-ADDB2DFA4CCE}" type="datetime1">
              <a:rPr lang="en-US" smtClean="0"/>
              <a:t>7/12/23</a:t>
            </a:fld>
            <a:endParaRPr dirty="0"/>
          </a:p>
        </p:txBody>
      </p:sp>
      <p:sp>
        <p:nvSpPr>
          <p:cNvPr id="239" name="Google Shape;239;p4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>
                <a:latin typeface="Comfortaa Medium" pitchFamily="2" charset="0"/>
              </a:rPr>
              <a:t>7</a:t>
            </a:fld>
            <a:endParaRPr>
              <a:latin typeface="Comfortaa Medium" pitchFamily="2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17B4D0-3B9C-2F5B-B24C-099B012AE21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</p:spTree>
    <p:extLst>
      <p:ext uri="{BB962C8B-B14F-4D97-AF65-F5344CB8AC3E}">
        <p14:creationId xmlns:p14="http://schemas.microsoft.com/office/powerpoint/2010/main" val="3283376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D85BE79B-1076-0845-8815-805461FFC190}" type="datetime1">
              <a:rPr lang="en-US" smtClean="0"/>
              <a:t>7/12/23</a:t>
            </a:fld>
            <a:endParaRPr/>
          </a:p>
        </p:txBody>
      </p:sp>
      <p:sp>
        <p:nvSpPr>
          <p:cNvPr id="248" name="Google Shape;248;p5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8</a:t>
            </a:fld>
            <a:endParaRPr>
              <a:latin typeface="Comfortaa Medium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0AC5697-5C31-1141-776A-7A3129B3DE1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  <p:sp>
        <p:nvSpPr>
          <p:cNvPr id="5" name="Google Shape;227;p3">
            <a:extLst>
              <a:ext uri="{FF2B5EF4-FFF2-40B4-BE49-F238E27FC236}">
                <a16:creationId xmlns:a16="http://schemas.microsoft.com/office/drawing/2014/main" id="{60D8E022-3DBF-3868-71A0-5D78FF53CD51}"/>
              </a:ext>
            </a:extLst>
          </p:cNvPr>
          <p:cNvSpPr txBox="1">
            <a:spLocks/>
          </p:cNvSpPr>
          <p:nvPr/>
        </p:nvSpPr>
        <p:spPr>
          <a:xfrm>
            <a:off x="367645" y="521541"/>
            <a:ext cx="11472946" cy="777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8000"/>
              </a:lnSpc>
              <a:buClr>
                <a:schemeClr val="lt1"/>
              </a:buClr>
              <a:buSzPts val="4800"/>
            </a:pPr>
            <a:r>
              <a:rPr lang="en-US" dirty="0">
                <a:latin typeface="Comfortaa Medium" pitchFamily="2" charset="0"/>
              </a:rPr>
              <a:t>User Research</a:t>
            </a:r>
          </a:p>
        </p:txBody>
      </p:sp>
      <p:sp>
        <p:nvSpPr>
          <p:cNvPr id="7" name="Google Shape;245;p5">
            <a:extLst>
              <a:ext uri="{FF2B5EF4-FFF2-40B4-BE49-F238E27FC236}">
                <a16:creationId xmlns:a16="http://schemas.microsoft.com/office/drawing/2014/main" id="{C9D3321B-EDA9-DD88-69BB-857EB6F950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59400" y="1728000"/>
            <a:ext cx="3566055" cy="65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de-DE" sz="2000" dirty="0">
                <a:latin typeface="Comfortaa Medium" pitchFamily="2" charset="0"/>
              </a:rPr>
              <a:t>Categories </a:t>
            </a:r>
            <a:r>
              <a:rPr lang="de-DE" sz="2000" dirty="0" err="1">
                <a:latin typeface="Comfortaa Medium" pitchFamily="2" charset="0"/>
              </a:rPr>
              <a:t>of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users</a:t>
            </a:r>
            <a:r>
              <a:rPr lang="de-DE" sz="2000" dirty="0">
                <a:latin typeface="Comfortaa Medium" pitchFamily="2" charset="0"/>
              </a:rPr>
              <a:t>: 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de-DE" sz="2000" dirty="0">
                <a:latin typeface="Comfortaa Medium" pitchFamily="2" charset="0"/>
              </a:rPr>
              <a:t>	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endParaRPr lang="de-DE" sz="2000" dirty="0">
              <a:latin typeface="Comfortaa Medium" pitchFamily="2" charset="0"/>
            </a:endParaRPr>
          </a:p>
        </p:txBody>
      </p:sp>
      <p:sp>
        <p:nvSpPr>
          <p:cNvPr id="8" name="Google Shape;275;p8">
            <a:extLst>
              <a:ext uri="{FF2B5EF4-FFF2-40B4-BE49-F238E27FC236}">
                <a16:creationId xmlns:a16="http://schemas.microsoft.com/office/drawing/2014/main" id="{99A65300-F05F-4A45-9CE6-D6CDE3E94023}"/>
              </a:ext>
            </a:extLst>
          </p:cNvPr>
          <p:cNvSpPr txBox="1">
            <a:spLocks/>
          </p:cNvSpPr>
          <p:nvPr/>
        </p:nvSpPr>
        <p:spPr>
          <a:xfrm>
            <a:off x="367645" y="2308912"/>
            <a:ext cx="4291258" cy="209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4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60000" lvl="1" indent="-360000"/>
            <a:r>
              <a:rPr lang="de-DE" dirty="0">
                <a:latin typeface="Comfortaa Medium" pitchFamily="2" charset="0"/>
              </a:rPr>
              <a:t>Youth</a:t>
            </a:r>
          </a:p>
          <a:p>
            <a:pPr marL="360000" lvl="1" indent="-360000"/>
            <a:r>
              <a:rPr lang="de-DE" dirty="0">
                <a:latin typeface="Comfortaa Medium" pitchFamily="2" charset="0"/>
              </a:rPr>
              <a:t>Mid </a:t>
            </a:r>
            <a:r>
              <a:rPr lang="de-DE" dirty="0" err="1">
                <a:latin typeface="Comfortaa Medium" pitchFamily="2" charset="0"/>
              </a:rPr>
              <a:t>aged</a:t>
            </a:r>
            <a:r>
              <a:rPr lang="de-DE" dirty="0">
                <a:latin typeface="Comfortaa Medium" pitchFamily="2" charset="0"/>
              </a:rPr>
              <a:t> - </a:t>
            </a:r>
            <a:r>
              <a:rPr lang="de-DE" dirty="0" err="1">
                <a:latin typeface="Comfortaa Medium" pitchFamily="2" charset="0"/>
              </a:rPr>
              <a:t>Adults</a:t>
            </a:r>
            <a:endParaRPr lang="de-DE" dirty="0">
              <a:latin typeface="Comfortaa Medium" pitchFamily="2" charset="0"/>
            </a:endParaRPr>
          </a:p>
          <a:p>
            <a:pPr marL="360000" lvl="1" indent="-360000"/>
            <a:r>
              <a:rPr lang="de-DE" dirty="0" err="1">
                <a:latin typeface="Comfortaa Medium" pitchFamily="2" charset="0"/>
              </a:rPr>
              <a:t>Veterans</a:t>
            </a:r>
            <a:r>
              <a:rPr lang="de-DE" dirty="0">
                <a:latin typeface="Comfortaa Medium" pitchFamily="2" charset="0"/>
              </a:rPr>
              <a:t> - Senior Citizens</a:t>
            </a:r>
          </a:p>
        </p:txBody>
      </p:sp>
      <p:sp>
        <p:nvSpPr>
          <p:cNvPr id="11" name="Google Shape;245;p5">
            <a:extLst>
              <a:ext uri="{FF2B5EF4-FFF2-40B4-BE49-F238E27FC236}">
                <a16:creationId xmlns:a16="http://schemas.microsoft.com/office/drawing/2014/main" id="{AC25EF8D-E6F5-83D1-32B9-4AAFAB042D64}"/>
              </a:ext>
            </a:extLst>
          </p:cNvPr>
          <p:cNvSpPr txBox="1">
            <a:spLocks/>
          </p:cNvSpPr>
          <p:nvPr/>
        </p:nvSpPr>
        <p:spPr>
          <a:xfrm>
            <a:off x="4913745" y="1728800"/>
            <a:ext cx="7278255" cy="65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4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 sz="2000" dirty="0">
                <a:latin typeface="Comfortaa Medium" pitchFamily="2" charset="0"/>
              </a:rPr>
              <a:t>User </a:t>
            </a:r>
            <a:r>
              <a:rPr lang="de-DE" sz="2000" dirty="0" err="1">
                <a:latin typeface="Comfortaa Medium" pitchFamily="2" charset="0"/>
              </a:rPr>
              <a:t>expectations</a:t>
            </a:r>
            <a:r>
              <a:rPr lang="de-DE" sz="2000" dirty="0">
                <a:latin typeface="Comfortaa Medium" pitchFamily="2" charset="0"/>
              </a:rPr>
              <a:t> &amp; </a:t>
            </a:r>
            <a:r>
              <a:rPr lang="de-DE" sz="2000" dirty="0" err="1">
                <a:latin typeface="Comfortaa Medium" pitchFamily="2" charset="0"/>
              </a:rPr>
              <a:t>features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based</a:t>
            </a:r>
            <a:r>
              <a:rPr lang="de-DE" sz="2000" dirty="0">
                <a:latin typeface="Comfortaa Medium" pitchFamily="2" charset="0"/>
              </a:rPr>
              <a:t> on </a:t>
            </a:r>
            <a:r>
              <a:rPr lang="de-DE" sz="2000" dirty="0" err="1">
                <a:latin typeface="Comfortaa Medium" pitchFamily="2" charset="0"/>
              </a:rPr>
              <a:t>our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de-DE" sz="2000" dirty="0" err="1">
                <a:latin typeface="Comfortaa Medium" pitchFamily="2" charset="0"/>
              </a:rPr>
              <a:t>research</a:t>
            </a:r>
            <a:r>
              <a:rPr lang="de-DE" sz="2000" dirty="0">
                <a:latin typeface="Comfortaa Medium" pitchFamily="2" charset="0"/>
              </a:rPr>
              <a:t> </a:t>
            </a:r>
            <a:r>
              <a:rPr lang="el-GR" sz="2000" dirty="0">
                <a:latin typeface="Comfortaa Medium" pitchFamily="2" charset="0"/>
              </a:rPr>
              <a:t>s</a:t>
            </a:r>
            <a:r>
              <a:rPr lang="en-US" sz="2000" dirty="0" err="1">
                <a:latin typeface="Comfortaa Medium" pitchFamily="2" charset="0"/>
              </a:rPr>
              <a:t>urvey</a:t>
            </a:r>
            <a:r>
              <a:rPr lang="de-DE" sz="2000" dirty="0">
                <a:latin typeface="Comfortaa Medium" pitchFamily="2" charset="0"/>
              </a:rPr>
              <a:t> 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</a:pPr>
            <a:r>
              <a:rPr lang="de-DE" sz="2000" dirty="0">
                <a:latin typeface="Comfortaa Medium" pitchFamily="2" charset="0"/>
              </a:rPr>
              <a:t>	</a:t>
            </a:r>
          </a:p>
        </p:txBody>
      </p:sp>
      <p:sp>
        <p:nvSpPr>
          <p:cNvPr id="12" name="Google Shape;275;p8">
            <a:extLst>
              <a:ext uri="{FF2B5EF4-FFF2-40B4-BE49-F238E27FC236}">
                <a16:creationId xmlns:a16="http://schemas.microsoft.com/office/drawing/2014/main" id="{A4F24FD3-FAD4-6A72-FFF1-50123DFD6B05}"/>
              </a:ext>
            </a:extLst>
          </p:cNvPr>
          <p:cNvSpPr txBox="1">
            <a:spLocks/>
          </p:cNvSpPr>
          <p:nvPr/>
        </p:nvSpPr>
        <p:spPr>
          <a:xfrm>
            <a:off x="4913745" y="2927748"/>
            <a:ext cx="6807200" cy="4421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4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60000" lvl="1" indent="-360000"/>
            <a:r>
              <a:rPr lang="de-DE" dirty="0">
                <a:latin typeface="Comfortaa Medium" pitchFamily="2" charset="0"/>
              </a:rPr>
              <a:t>Easy </a:t>
            </a:r>
            <a:r>
              <a:rPr lang="de-DE" dirty="0" err="1">
                <a:latin typeface="Comfortaa Medium" pitchFamily="2" charset="0"/>
              </a:rPr>
              <a:t>to</a:t>
            </a:r>
            <a:r>
              <a:rPr lang="de-DE" dirty="0">
                <a:latin typeface="Comfortaa Medium" pitchFamily="2" charset="0"/>
              </a:rPr>
              <a:t> </a:t>
            </a:r>
            <a:r>
              <a:rPr lang="de-DE" dirty="0" err="1">
                <a:latin typeface="Comfortaa Medium" pitchFamily="2" charset="0"/>
              </a:rPr>
              <a:t>use</a:t>
            </a:r>
            <a:r>
              <a:rPr lang="de-DE" dirty="0">
                <a:latin typeface="Comfortaa Medium" pitchFamily="2" charset="0"/>
              </a:rPr>
              <a:t> - </a:t>
            </a:r>
            <a:r>
              <a:rPr lang="de-DE" dirty="0" err="1">
                <a:latin typeface="Comfortaa Medium" pitchFamily="2" charset="0"/>
              </a:rPr>
              <a:t>access</a:t>
            </a:r>
            <a:r>
              <a:rPr lang="de-DE" dirty="0">
                <a:latin typeface="Comfortaa Medium" pitchFamily="2" charset="0"/>
              </a:rPr>
              <a:t> </a:t>
            </a:r>
            <a:r>
              <a:rPr lang="de-DE" dirty="0" err="1">
                <a:latin typeface="Comfortaa Medium" pitchFamily="2" charset="0"/>
              </a:rPr>
              <a:t>the</a:t>
            </a:r>
            <a:r>
              <a:rPr lang="de-DE" dirty="0">
                <a:latin typeface="Comfortaa Medium" pitchFamily="2" charset="0"/>
              </a:rPr>
              <a:t> </a:t>
            </a:r>
            <a:r>
              <a:rPr lang="de-DE" dirty="0" err="1">
                <a:latin typeface="Comfortaa Medium" pitchFamily="2" charset="0"/>
              </a:rPr>
              <a:t>features</a:t>
            </a:r>
            <a:r>
              <a:rPr lang="de-DE" dirty="0">
                <a:latin typeface="Comfortaa Medium" pitchFamily="2" charset="0"/>
              </a:rPr>
              <a:t>, </a:t>
            </a:r>
            <a:r>
              <a:rPr lang="de-DE" dirty="0" err="1">
                <a:latin typeface="Comfortaa Medium" pitchFamily="2" charset="0"/>
              </a:rPr>
              <a:t>view</a:t>
            </a:r>
            <a:r>
              <a:rPr lang="de-DE" dirty="0">
                <a:latin typeface="Comfortaa Medium" pitchFamily="2" charset="0"/>
              </a:rPr>
              <a:t> </a:t>
            </a:r>
            <a:r>
              <a:rPr lang="de-DE" dirty="0" err="1">
                <a:latin typeface="Comfortaa Medium" pitchFamily="2" charset="0"/>
              </a:rPr>
              <a:t>the</a:t>
            </a:r>
            <a:r>
              <a:rPr lang="de-DE" dirty="0">
                <a:latin typeface="Comfortaa Medium" pitchFamily="2" charset="0"/>
              </a:rPr>
              <a:t> </a:t>
            </a:r>
            <a:r>
              <a:rPr lang="de-DE" dirty="0" err="1">
                <a:latin typeface="Comfortaa Medium" pitchFamily="2" charset="0"/>
              </a:rPr>
              <a:t>progress</a:t>
            </a:r>
            <a:endParaRPr lang="de-DE" dirty="0">
              <a:latin typeface="Comfortaa Medium" pitchFamily="2" charset="0"/>
            </a:endParaRPr>
          </a:p>
          <a:p>
            <a:pPr marL="360000" lvl="1" indent="-360000"/>
            <a:r>
              <a:rPr lang="de-DE" dirty="0">
                <a:latin typeface="Comfortaa Medium" pitchFamily="2" charset="0"/>
              </a:rPr>
              <a:t>Setting </a:t>
            </a:r>
            <a:r>
              <a:rPr lang="de-DE" dirty="0" err="1">
                <a:latin typeface="Comfortaa Medium" pitchFamily="2" charset="0"/>
              </a:rPr>
              <a:t>personalized</a:t>
            </a:r>
            <a:r>
              <a:rPr lang="de-DE" dirty="0">
                <a:latin typeface="Comfortaa Medium" pitchFamily="2" charset="0"/>
              </a:rPr>
              <a:t> </a:t>
            </a:r>
            <a:r>
              <a:rPr lang="de-DE" dirty="0" err="1">
                <a:latin typeface="Comfortaa Medium" pitchFamily="2" charset="0"/>
              </a:rPr>
              <a:t>goals</a:t>
            </a:r>
            <a:endParaRPr lang="de-DE" dirty="0">
              <a:latin typeface="Comfortaa Medium" pitchFamily="2" charset="0"/>
            </a:endParaRPr>
          </a:p>
          <a:p>
            <a:pPr marL="360000" lvl="1" indent="-360000"/>
            <a:r>
              <a:rPr lang="de-DE" dirty="0">
                <a:latin typeface="Comfortaa Medium" pitchFamily="2" charset="0"/>
              </a:rPr>
              <a:t>Stress </a:t>
            </a:r>
            <a:r>
              <a:rPr lang="de-DE" dirty="0" err="1">
                <a:latin typeface="Comfortaa Medium" pitchFamily="2" charset="0"/>
              </a:rPr>
              <a:t>management</a:t>
            </a:r>
            <a:endParaRPr lang="de-DE" dirty="0">
              <a:latin typeface="Comfortaa Medium" pitchFamily="2" charset="0"/>
            </a:endParaRPr>
          </a:p>
          <a:p>
            <a:pPr marL="360000" lvl="1" indent="-360000"/>
            <a:r>
              <a:rPr lang="de-DE" dirty="0">
                <a:latin typeface="Comfortaa Medium" pitchFamily="2" charset="0"/>
              </a:rPr>
              <a:t>Self-care </a:t>
            </a:r>
            <a:r>
              <a:rPr lang="de-DE" dirty="0" err="1">
                <a:latin typeface="Comfortaa Medium" pitchFamily="2" charset="0"/>
              </a:rPr>
              <a:t>reminders</a:t>
            </a:r>
            <a:endParaRPr lang="de-DE" dirty="0">
              <a:latin typeface="Comfortaa Medium" pitchFamily="2" charset="0"/>
            </a:endParaRPr>
          </a:p>
          <a:p>
            <a:pPr marL="360000" lvl="1" indent="-360000"/>
            <a:r>
              <a:rPr lang="de-DE" dirty="0">
                <a:latin typeface="Comfortaa Medium" pitchFamily="2" charset="0"/>
              </a:rPr>
              <a:t>Journals and </a:t>
            </a:r>
            <a:r>
              <a:rPr lang="de-DE" dirty="0" err="1">
                <a:latin typeface="Comfortaa Medium" pitchFamily="2" charset="0"/>
              </a:rPr>
              <a:t>affirmations</a:t>
            </a:r>
            <a:endParaRPr lang="de-DE" dirty="0">
              <a:latin typeface="Comfortaa Medium" pitchFamily="2" charset="0"/>
            </a:endParaRPr>
          </a:p>
          <a:p>
            <a:pPr marL="360000" lvl="1" indent="-360000"/>
            <a:endParaRPr lang="de-DE" dirty="0">
              <a:latin typeface="Comfortaa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3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"/>
          <p:cNvSpPr txBox="1">
            <a:spLocks noGrp="1"/>
          </p:cNvSpPr>
          <p:nvPr>
            <p:ph type="dt" idx="10"/>
          </p:nvPr>
        </p:nvSpPr>
        <p:spPr>
          <a:xfrm>
            <a:off x="367645" y="6356350"/>
            <a:ext cx="8745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D85BE79B-1076-0845-8815-805461FFC190}" type="datetime1">
              <a:rPr lang="en-US" smtClean="0"/>
              <a:t>7/12/23</a:t>
            </a:fld>
            <a:endParaRPr/>
          </a:p>
        </p:txBody>
      </p:sp>
      <p:sp>
        <p:nvSpPr>
          <p:cNvPr id="248" name="Google Shape;248;p5"/>
          <p:cNvSpPr txBox="1">
            <a:spLocks noGrp="1"/>
          </p:cNvSpPr>
          <p:nvPr>
            <p:ph type="sldNum" idx="12"/>
          </p:nvPr>
        </p:nvSpPr>
        <p:spPr>
          <a:xfrm>
            <a:off x="11146737" y="6364924"/>
            <a:ext cx="680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>
                <a:latin typeface="Comfortaa Medium" pitchFamily="2" charset="0"/>
              </a:rPr>
              <a:t>9</a:t>
            </a:fld>
            <a:endParaRPr>
              <a:latin typeface="Comfortaa Medium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0AC5697-5C31-1141-776A-7A3129B3DE1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Fundamentals of UI &amp; UX</a:t>
            </a:r>
          </a:p>
        </p:txBody>
      </p:sp>
      <p:sp>
        <p:nvSpPr>
          <p:cNvPr id="5" name="Google Shape;227;p3">
            <a:extLst>
              <a:ext uri="{FF2B5EF4-FFF2-40B4-BE49-F238E27FC236}">
                <a16:creationId xmlns:a16="http://schemas.microsoft.com/office/drawing/2014/main" id="{60D8E022-3DBF-3868-71A0-5D78FF53CD51}"/>
              </a:ext>
            </a:extLst>
          </p:cNvPr>
          <p:cNvSpPr txBox="1">
            <a:spLocks/>
          </p:cNvSpPr>
          <p:nvPr/>
        </p:nvSpPr>
        <p:spPr>
          <a:xfrm>
            <a:off x="367645" y="521541"/>
            <a:ext cx="11472946" cy="777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8000"/>
              </a:lnSpc>
              <a:buClr>
                <a:schemeClr val="lt1"/>
              </a:buClr>
              <a:buSzPts val="4800"/>
            </a:pPr>
            <a:r>
              <a:rPr lang="en-US" dirty="0">
                <a:latin typeface="Comfortaa Medium" pitchFamily="2" charset="0"/>
              </a:rPr>
              <a:t>Stakeholder Analysis</a:t>
            </a:r>
          </a:p>
        </p:txBody>
      </p:sp>
      <p:sp>
        <p:nvSpPr>
          <p:cNvPr id="7" name="Google Shape;245;p5">
            <a:extLst>
              <a:ext uri="{FF2B5EF4-FFF2-40B4-BE49-F238E27FC236}">
                <a16:creationId xmlns:a16="http://schemas.microsoft.com/office/drawing/2014/main" id="{C9D3321B-EDA9-DD88-69BB-857EB6F950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59400" y="1728000"/>
            <a:ext cx="3566055" cy="65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de-DE" sz="2000" dirty="0">
                <a:latin typeface="Comfortaa Medium" pitchFamily="2" charset="0"/>
              </a:rPr>
              <a:t>Stakeholders	</a:t>
            </a:r>
            <a:r>
              <a:rPr lang="de-DE" sz="2000" dirty="0" err="1">
                <a:latin typeface="Comfortaa Medium" pitchFamily="2" charset="0"/>
              </a:rPr>
              <a:t>include</a:t>
            </a:r>
            <a:r>
              <a:rPr lang="de-DE" sz="2000" dirty="0">
                <a:latin typeface="Comfortaa Medium" pitchFamily="2" charset="0"/>
              </a:rPr>
              <a:t>: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endParaRPr lang="de-DE" sz="2000" dirty="0">
              <a:latin typeface="Comfortaa Medium" pitchFamily="2" charset="0"/>
            </a:endParaRPr>
          </a:p>
        </p:txBody>
      </p:sp>
      <p:sp>
        <p:nvSpPr>
          <p:cNvPr id="8" name="Google Shape;275;p8">
            <a:extLst>
              <a:ext uri="{FF2B5EF4-FFF2-40B4-BE49-F238E27FC236}">
                <a16:creationId xmlns:a16="http://schemas.microsoft.com/office/drawing/2014/main" id="{99A65300-F05F-4A45-9CE6-D6CDE3E94023}"/>
              </a:ext>
            </a:extLst>
          </p:cNvPr>
          <p:cNvSpPr txBox="1">
            <a:spLocks/>
          </p:cNvSpPr>
          <p:nvPr/>
        </p:nvSpPr>
        <p:spPr>
          <a:xfrm>
            <a:off x="367645" y="2308912"/>
            <a:ext cx="4291258" cy="3648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—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4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60000" lvl="1" indent="-360000"/>
            <a:r>
              <a:rPr lang="de-DE" dirty="0">
                <a:latin typeface="Comfortaa Medium" pitchFamily="2" charset="0"/>
              </a:rPr>
              <a:t>Investors</a:t>
            </a:r>
          </a:p>
          <a:p>
            <a:pPr marL="360000" lvl="1" indent="-360000"/>
            <a:r>
              <a:rPr lang="de-DE" dirty="0" err="1">
                <a:latin typeface="Comfortaa Medium" pitchFamily="2" charset="0"/>
              </a:rPr>
              <a:t>Product</a:t>
            </a:r>
            <a:r>
              <a:rPr lang="de-DE" dirty="0">
                <a:latin typeface="Comfortaa Medium" pitchFamily="2" charset="0"/>
              </a:rPr>
              <a:t> </a:t>
            </a:r>
            <a:r>
              <a:rPr lang="de-DE" dirty="0" err="1">
                <a:latin typeface="Comfortaa Medium" pitchFamily="2" charset="0"/>
              </a:rPr>
              <a:t>Owners</a:t>
            </a:r>
            <a:endParaRPr lang="de-DE" dirty="0">
              <a:latin typeface="Comfortaa Medium" pitchFamily="2" charset="0"/>
            </a:endParaRPr>
          </a:p>
          <a:p>
            <a:pPr marL="360000" lvl="1" indent="-360000"/>
            <a:r>
              <a:rPr lang="de-DE" dirty="0">
                <a:latin typeface="Comfortaa Medium" pitchFamily="2" charset="0"/>
              </a:rPr>
              <a:t>Project </a:t>
            </a:r>
            <a:r>
              <a:rPr lang="de-DE" dirty="0" err="1">
                <a:latin typeface="Comfortaa Medium" pitchFamily="2" charset="0"/>
              </a:rPr>
              <a:t>managers</a:t>
            </a:r>
            <a:endParaRPr lang="de-DE" dirty="0">
              <a:latin typeface="Comfortaa Medium" pitchFamily="2" charset="0"/>
            </a:endParaRPr>
          </a:p>
          <a:p>
            <a:pPr marL="360000" lvl="1" indent="-360000"/>
            <a:r>
              <a:rPr lang="de-DE" dirty="0">
                <a:latin typeface="Comfortaa Medium" pitchFamily="2" charset="0"/>
              </a:rPr>
              <a:t>Users/Testers</a:t>
            </a:r>
          </a:p>
          <a:p>
            <a:pPr marL="360000" lvl="1" indent="-360000"/>
            <a:r>
              <a:rPr lang="de-DE" dirty="0">
                <a:latin typeface="Comfortaa Medium" pitchFamily="2" charset="0"/>
              </a:rPr>
              <a:t>Development </a:t>
            </a:r>
            <a:r>
              <a:rPr lang="de-DE" dirty="0" err="1">
                <a:latin typeface="Comfortaa Medium" pitchFamily="2" charset="0"/>
              </a:rPr>
              <a:t>team</a:t>
            </a:r>
            <a:endParaRPr lang="de-DE" dirty="0">
              <a:latin typeface="Comfortaa Medium" pitchFamily="2" charset="0"/>
            </a:endParaRPr>
          </a:p>
          <a:p>
            <a:pPr marL="360000" lvl="1" indent="-360000"/>
            <a:r>
              <a:rPr lang="de-DE" dirty="0">
                <a:latin typeface="Comfortaa Medium" pitchFamily="2" charset="0"/>
              </a:rPr>
              <a:t>Health/</a:t>
            </a:r>
            <a:r>
              <a:rPr lang="de-DE" dirty="0" err="1">
                <a:latin typeface="Comfortaa Medium" pitchFamily="2" charset="0"/>
              </a:rPr>
              <a:t>fitness</a:t>
            </a:r>
            <a:r>
              <a:rPr lang="de-DE" dirty="0">
                <a:latin typeface="Comfortaa Medium" pitchFamily="2" charset="0"/>
              </a:rPr>
              <a:t> </a:t>
            </a:r>
            <a:r>
              <a:rPr lang="de-DE" dirty="0" err="1">
                <a:latin typeface="Comfortaa Medium" pitchFamily="2" charset="0"/>
              </a:rPr>
              <a:t>professionals</a:t>
            </a:r>
            <a:endParaRPr lang="de-DE" dirty="0">
              <a:latin typeface="Comfortaa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7207735"/>
      </p:ext>
    </p:extLst>
  </p:cSld>
  <p:clrMapOvr>
    <a:masterClrMapping/>
  </p:clrMapOvr>
</p:sld>
</file>

<file path=ppt/theme/theme1.xml><?xml version="1.0" encoding="utf-8"?>
<a:theme xmlns:a="http://schemas.openxmlformats.org/drawingml/2006/main" name="SRH">
  <a:themeElements>
    <a:clrScheme name="SRH Bildung">
      <a:dk1>
        <a:srgbClr val="575756"/>
      </a:dk1>
      <a:lt1>
        <a:srgbClr val="FFFFFF"/>
      </a:lt1>
      <a:dk2>
        <a:srgbClr val="00699A"/>
      </a:dk2>
      <a:lt2>
        <a:srgbClr val="AAA39D"/>
      </a:lt2>
      <a:accent1>
        <a:srgbClr val="DF4807"/>
      </a:accent1>
      <a:accent2>
        <a:srgbClr val="AAA39D"/>
      </a:accent2>
      <a:accent3>
        <a:srgbClr val="FCC61E"/>
      </a:accent3>
      <a:accent4>
        <a:srgbClr val="35B4A0"/>
      </a:accent4>
      <a:accent5>
        <a:srgbClr val="CA007F"/>
      </a:accent5>
      <a:accent6>
        <a:srgbClr val="021E30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1225</TotalTime>
  <Words>1542</Words>
  <Application>Microsoft Macintosh PowerPoint</Application>
  <PresentationFormat>Widescreen</PresentationFormat>
  <Paragraphs>207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Nunito</vt:lpstr>
      <vt:lpstr>Comfortaa Medium</vt:lpstr>
      <vt:lpstr>Calibri</vt:lpstr>
      <vt:lpstr>Arial</vt:lpstr>
      <vt:lpstr>Comfortaa</vt:lpstr>
      <vt:lpstr>SRH</vt:lpstr>
      <vt:lpstr> Happy Fox – UI &amp;UX Project Status Presentation</vt:lpstr>
      <vt:lpstr>PowerPoint Presentation</vt:lpstr>
      <vt:lpstr>1. Our Team </vt:lpstr>
      <vt:lpstr>1. The Topic:  Understanding the topic and its importance.</vt:lpstr>
      <vt:lpstr>Mental Health: An Essential Part of Our Overall Well-being</vt:lpstr>
      <vt:lpstr>2. Analysis:  Examining and investigating the task.   </vt:lpstr>
      <vt:lpstr>2.1 Requirement analysis:  Researching into the problem from a user‘s perspective.</vt:lpstr>
      <vt:lpstr>PowerPoint Presentation</vt:lpstr>
      <vt:lpstr>PowerPoint Presentation</vt:lpstr>
      <vt:lpstr>PowerPoint Presentation</vt:lpstr>
      <vt:lpstr>2.2 The POVs:  Understanding the points of view, from the users side.</vt:lpstr>
      <vt:lpstr>The POVs Description </vt:lpstr>
      <vt:lpstr>The POVs Description </vt:lpstr>
      <vt:lpstr>2.3 MoSCoW Analysis  Feature prioritization for our mental health app.</vt:lpstr>
      <vt:lpstr>The POVs Description </vt:lpstr>
      <vt:lpstr>3. The Project design (HTML/CSS)  </vt:lpstr>
      <vt:lpstr>Designed Frames/Work in Progress</vt:lpstr>
      <vt:lpstr>References </vt:lpstr>
      <vt:lpstr>Questions? </vt:lpstr>
      <vt:lpstr>Thank you for your time!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SRH 2023 IT-Project Status Presentation</dc:title>
  <dc:creator>Henrike Voelker</dc:creator>
  <cp:lastModifiedBy>Andreas Fragkiadakis</cp:lastModifiedBy>
  <cp:revision>225</cp:revision>
  <dcterms:created xsi:type="dcterms:W3CDTF">2020-06-05T16:20:53Z</dcterms:created>
  <dcterms:modified xsi:type="dcterms:W3CDTF">2023-07-12T16:50:49Z</dcterms:modified>
</cp:coreProperties>
</file>